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1" Type="http://schemas.openxmlformats.org/officeDocument/2006/relationships/slide" Target="slides/slide120.xml" /><Relationship Id="rId122" Type="http://schemas.openxmlformats.org/officeDocument/2006/relationships/slide" Target="slides/slide121.xml" /><Relationship Id="rId123" Type="http://schemas.openxmlformats.org/officeDocument/2006/relationships/slide" Target="slides/slide122.xml" /><Relationship Id="rId124" Type="http://schemas.openxmlformats.org/officeDocument/2006/relationships/slide" Target="slides/slide123.xml" /><Relationship Id="rId125" Type="http://schemas.openxmlformats.org/officeDocument/2006/relationships/slide" Target="slides/slide124.xml" /><Relationship Id="rId126" Type="http://schemas.openxmlformats.org/officeDocument/2006/relationships/slide" Target="slides/slide125.xml" /><Relationship Id="rId127" Type="http://schemas.openxmlformats.org/officeDocument/2006/relationships/slide" Target="slides/slide126.xml" /><Relationship Id="rId128" Type="http://schemas.openxmlformats.org/officeDocument/2006/relationships/slide" Target="slides/slide127.xml" /><Relationship Id="rId129" Type="http://schemas.openxmlformats.org/officeDocument/2006/relationships/slide" Target="slides/slide128.xml" /><Relationship Id="rId130" Type="http://schemas.openxmlformats.org/officeDocument/2006/relationships/slide" Target="slides/slide129.xml" /><Relationship Id="rId131" Type="http://schemas.openxmlformats.org/officeDocument/2006/relationships/slide" Target="slides/slide130.xml" /><Relationship Id="rId132" Type="http://schemas.openxmlformats.org/officeDocument/2006/relationships/slide" Target="slides/slide131.xml" /><Relationship Id="rId133" Type="http://schemas.openxmlformats.org/officeDocument/2006/relationships/slide" Target="slides/slide132.xml" /><Relationship Id="rId134" Type="http://schemas.openxmlformats.org/officeDocument/2006/relationships/slide" Target="slides/slide133.xml" /><Relationship Id="rId135" Type="http://schemas.openxmlformats.org/officeDocument/2006/relationships/slide" Target="slides/slide134.xml" /><Relationship Id="rId136" Type="http://schemas.openxmlformats.org/officeDocument/2006/relationships/slide" Target="slides/slide135.xml" /><Relationship Id="rId137" Type="http://schemas.openxmlformats.org/officeDocument/2006/relationships/slide" Target="slides/slide136.xml" /><Relationship Id="rId138" Type="http://schemas.openxmlformats.org/officeDocument/2006/relationships/slide" Target="slides/slide137.xml" /><Relationship Id="rId139" Type="http://schemas.openxmlformats.org/officeDocument/2006/relationships/slide" Target="slides/slide138.xml" /><Relationship Id="rId140" Type="http://schemas.openxmlformats.org/officeDocument/2006/relationships/slide" Target="slides/slide139.xml" /><Relationship Id="rId141" Type="http://schemas.openxmlformats.org/officeDocument/2006/relationships/slide" Target="slides/slide140.xml" /><Relationship Id="rId142" Type="http://schemas.openxmlformats.org/officeDocument/2006/relationships/slide" Target="slides/slide141.xml" /><Relationship Id="rId143" Type="http://schemas.openxmlformats.org/officeDocument/2006/relationships/slide" Target="slides/slide142.xml" /><Relationship Id="rId144" Type="http://schemas.openxmlformats.org/officeDocument/2006/relationships/slide" Target="slides/slide143.xml" /><Relationship Id="rId145" Type="http://schemas.openxmlformats.org/officeDocument/2006/relationships/slide" Target="slides/slide144.xml" /><Relationship Id="rId146" Type="http://schemas.openxmlformats.org/officeDocument/2006/relationships/slide" Target="slides/slide145.xml" /><Relationship Id="rId147" Type="http://schemas.openxmlformats.org/officeDocument/2006/relationships/slide" Target="slides/slide146.xml" /><Relationship Id="rId148" Type="http://schemas.openxmlformats.org/officeDocument/2006/relationships/slide" Target="slides/slide147.xml" /><Relationship Id="rId149" Type="http://schemas.openxmlformats.org/officeDocument/2006/relationships/slide" Target="slides/slide148.xml" /><Relationship Id="rId150" Type="http://schemas.openxmlformats.org/officeDocument/2006/relationships/slide" Target="slides/slide149.xml" /><Relationship Id="rId151" Type="http://schemas.openxmlformats.org/officeDocument/2006/relationships/slide" Target="slides/slide150.xml" /><Relationship Id="rId152" Type="http://schemas.openxmlformats.org/officeDocument/2006/relationships/slide" Target="slides/slide151.xml" /><Relationship Id="rId153" Type="http://schemas.openxmlformats.org/officeDocument/2006/relationships/slide" Target="slides/slide152.xml" /><Relationship Id="rId154" Type="http://schemas.openxmlformats.org/officeDocument/2006/relationships/slide" Target="slides/slide153.xml" /><Relationship Id="rId155" Type="http://schemas.openxmlformats.org/officeDocument/2006/relationships/slide" Target="slides/slide154.xml" /><Relationship Id="rId156" Type="http://schemas.openxmlformats.org/officeDocument/2006/relationships/slide" Target="slides/slide155.xml" /><Relationship Id="rId157" Type="http://schemas.openxmlformats.org/officeDocument/2006/relationships/slide" Target="slides/slide156.xml" /><Relationship Id="rId158" Type="http://schemas.openxmlformats.org/officeDocument/2006/relationships/slide" Target="slides/slide157.xml" /><Relationship Id="rId159" Type="http://schemas.openxmlformats.org/officeDocument/2006/relationships/slide" Target="slides/slide158.xml" /><Relationship Id="rId160" Type="http://schemas.openxmlformats.org/officeDocument/2006/relationships/slide" Target="slides/slide159.xml" /><Relationship Id="rId161" Type="http://schemas.openxmlformats.org/officeDocument/2006/relationships/slide" Target="slides/slide160.xml" /><Relationship Id="rId162" Type="http://schemas.openxmlformats.org/officeDocument/2006/relationships/slide" Target="slides/slide161.xml" /><Relationship Id="rId163" Type="http://schemas.openxmlformats.org/officeDocument/2006/relationships/slide" Target="slides/slide162.xml" /><Relationship Id="rId164" Type="http://schemas.openxmlformats.org/officeDocument/2006/relationships/slide" Target="slides/slide163.xml" /><Relationship Id="rId165" Type="http://schemas.openxmlformats.org/officeDocument/2006/relationships/slide" Target="slides/slide164.xml" /><Relationship Id="rId166" Type="http://schemas.openxmlformats.org/officeDocument/2006/relationships/slide" Target="slides/slide165.xml" /><Relationship Id="rId167" Type="http://schemas.openxmlformats.org/officeDocument/2006/relationships/slide" Target="slides/slide166.xml" /><Relationship Id="rId168" Type="http://schemas.openxmlformats.org/officeDocument/2006/relationships/slide" Target="slides/slide167.xml" /><Relationship Id="rId169" Type="http://schemas.openxmlformats.org/officeDocument/2006/relationships/slide" Target="slides/slide168.xml" /><Relationship Id="rId170" Type="http://schemas.openxmlformats.org/officeDocument/2006/relationships/slide" Target="slides/slide169.xml" /><Relationship Id="rId172" Type="http://schemas.openxmlformats.org/officeDocument/2006/relationships/viewProps" Target="viewProps.xml" /><Relationship Id="rId17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74" Type="http://schemas.openxmlformats.org/officeDocument/2006/relationships/tableStyles" Target="tableStyles.xml" /><Relationship Id="rId17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png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Studierendenberatung@haw-hamburg.de" TargetMode="External" /><Relationship Id="rId3" Type="http://schemas.openxmlformats.org/officeDocument/2006/relationships/hyperlink" Target="mailto:krisenteam@haw-hamburg.de" TargetMode="External" /><Relationship Id="rId4" Type="http://schemas.openxmlformats.org/officeDocument/2006/relationships/hyperlink" Target="https://www.haw-hamburg.de/beratung/" TargetMode="External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4.png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png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7.png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8.png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9.png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0.png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1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app.sli.do" TargetMode="Externa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tom@alby.de" TargetMode="External" /><Relationship Id="rId3" Type="http://schemas.openxmlformats.org/officeDocument/2006/relationships/hyperlink" Target="https://alby.link/statistik" TargetMode="Externa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Statistik für die Angewandte Forschung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Dr. Tom Alby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Letzte Fragen?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Column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mit vertikalen Balken</a:t>
            </a:r>
          </a:p>
          <a:p>
            <a:pPr lvl="0"/>
            <a:r>
              <a:rPr/>
              <a:t>Ideal für Ranking und Leistungsvergleiche</a:t>
            </a:r>
          </a:p>
          <a:p>
            <a:pPr lvl="0"/>
            <a:r>
              <a:rPr/>
              <a:t>Funktioniert gut mit wenigen, klaren Kategorien</a:t>
            </a:r>
          </a:p>
          <a:p>
            <a:pPr lvl="0"/>
            <a:r>
              <a:rPr/>
              <a:t>Kurze, lesbare Beschriftungen bevorzugen</a:t>
            </a:r>
          </a:p>
          <a:p>
            <a:pPr lvl="0"/>
            <a:r>
              <a:rPr/>
              <a:t>Konsistente Nullbasislinie für faire Vergleiche</a:t>
            </a:r>
          </a:p>
        </p:txBody>
      </p:sp>
      <p:pic>
        <p:nvPicPr>
          <p:cNvPr descr="Statistik_Seminar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Vergleich: Horizontal vs. Vertical Bar Charts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Horizontal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Vertical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Best for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Long category labels, many items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Time-based or logical progression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Readability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Easier when labels are long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Requires rotation for long labels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Use case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Rankings, survey responses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Trends over time, grouped comparisons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Scan direction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Left to right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Bottom to top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Visual space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Efficient for many categories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Better for fewer, high-impact bars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Circular Bar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Kreisförmige Darstellung von Werten mit Kategorien</a:t>
            </a:r>
          </a:p>
          <a:p>
            <a:pPr lvl="0"/>
            <a:r>
              <a:rPr/>
              <a:t>Farbcodierung zeigt Gruppenzugehörigkeit</a:t>
            </a:r>
          </a:p>
          <a:p>
            <a:pPr lvl="0"/>
            <a:r>
              <a:rPr/>
              <a:t>Kompakte Darstellung von Mustern und Beziehungen</a:t>
            </a:r>
          </a:p>
          <a:p>
            <a:pPr lvl="0"/>
            <a:r>
              <a:rPr/>
              <a:t>Ideal für visuelles Storytelling</a:t>
            </a:r>
          </a:p>
          <a:p>
            <a:pPr lvl="0"/>
            <a:r>
              <a:rPr/>
              <a:t>Beschriftungen sparsam und deutlich halten</a:t>
            </a:r>
          </a:p>
        </p:txBody>
      </p:sp>
      <p:pic>
        <p:nvPicPr>
          <p:cNvPr descr="Statistik_Seminar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Abweichungen in zwei Richtungen</a:t>
            </a:r>
          </a:p>
          <a:p>
            <a:pPr lvl="0"/>
            <a:r>
              <a:rPr/>
              <a:t>Links/rechts von zentraler Basislinie</a:t>
            </a:r>
          </a:p>
          <a:p>
            <a:pPr lvl="0"/>
            <a:r>
              <a:rPr/>
              <a:t>Ideal für Kontraste (positiv/negativ)</a:t>
            </a:r>
          </a:p>
          <a:p>
            <a:pPr lvl="0"/>
            <a:r>
              <a:rPr/>
              <a:t>Zeigt Gleichgewicht vs. Ungleichgewicht</a:t>
            </a:r>
          </a:p>
          <a:p>
            <a:pPr lvl="0"/>
            <a:r>
              <a:rPr/>
              <a:t>Gut für normalisierte Werte oder Z-Scores</a:t>
            </a:r>
          </a:p>
        </p:txBody>
      </p:sp>
      <p:pic>
        <p:nvPicPr>
          <p:cNvPr descr="Statistik_Seminar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Lollipop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Elegantere Alternative zu Diverging Bars</a:t>
            </a:r>
          </a:p>
          <a:p>
            <a:pPr lvl="0"/>
            <a:r>
              <a:rPr/>
              <a:t>Nutzt Punkte statt Balken (weniger Tinte)</a:t>
            </a:r>
          </a:p>
          <a:p>
            <a:pPr lvl="0"/>
            <a:r>
              <a:rPr/>
              <a:t>Zeigt Richtung und Magnitude effektiv</a:t>
            </a:r>
          </a:p>
          <a:p>
            <a:pPr lvl="0"/>
            <a:r>
              <a:rPr/>
              <a:t>Ideal wenn genaue Werte sekundär sind</a:t>
            </a:r>
          </a:p>
          <a:p>
            <a:pPr lvl="0"/>
            <a:r>
              <a:rPr/>
              <a:t>Besonders gut für Präsentationen</a:t>
            </a:r>
          </a:p>
        </p:txBody>
      </p:sp>
      <p:pic>
        <p:nvPicPr>
          <p:cNvPr descr="Statistik_Seminar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Verteilung numerischer Daten in Bins</a:t>
            </a:r>
          </a:p>
          <a:p>
            <a:pPr lvl="0"/>
            <a:r>
              <a:rPr/>
              <a:t>Balken zeigen Häufigkeiten in Wertebereichen</a:t>
            </a:r>
          </a:p>
          <a:p>
            <a:pPr lvl="0"/>
            <a:r>
              <a:rPr/>
              <a:t>Erkennt Schiefe, Streuung und Ausreißer</a:t>
            </a:r>
          </a:p>
          <a:p>
            <a:pPr lvl="0"/>
            <a:r>
              <a:rPr/>
              <a:t>Zeigt Modi und Clustering in Daten</a:t>
            </a:r>
          </a:p>
          <a:p>
            <a:pPr lvl="0"/>
            <a:r>
              <a:rPr/>
              <a:t>Berührende Balken betonen Kontinuität</a:t>
            </a:r>
          </a:p>
        </p:txBody>
      </p:sp>
      <p:pic>
        <p:nvPicPr>
          <p:cNvPr descr="Statistik_Seminar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Minimum, Quartile und Median</a:t>
            </a:r>
          </a:p>
          <a:p>
            <a:pPr lvl="0"/>
            <a:r>
              <a:rPr/>
              <a:t>Kompakte Darstellung von Verteilungen</a:t>
            </a:r>
          </a:p>
          <a:p>
            <a:pPr lvl="0"/>
            <a:r>
              <a:rPr/>
              <a:t>Hebt Streuung und Ausreißer hervor</a:t>
            </a:r>
          </a:p>
          <a:p>
            <a:pPr lvl="0"/>
            <a:r>
              <a:rPr/>
              <a:t>Ideal zum Kategorienvergleich</a:t>
            </a:r>
          </a:p>
          <a:p>
            <a:pPr lvl="0"/>
            <a:r>
              <a:rPr/>
              <a:t>Kann für Laien schwer verständlich sein</a:t>
            </a:r>
          </a:p>
        </p:txBody>
      </p:sp>
      <p:pic>
        <p:nvPicPr>
          <p:cNvPr descr="Statistik_Seminar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 mit Violin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Kombiniert Boxplot mit Dichteverteilung</a:t>
            </a:r>
          </a:p>
          <a:p>
            <a:pPr lvl="0"/>
            <a:r>
              <a:rPr/>
              <a:t>Zeigt Form, Streuung und zentrale Tendenz</a:t>
            </a:r>
          </a:p>
          <a:p>
            <a:pPr lvl="0"/>
            <a:r>
              <a:rPr/>
              <a:t>Ideal für Gruppenvergleiche</a:t>
            </a:r>
          </a:p>
          <a:p>
            <a:pPr lvl="0"/>
            <a:r>
              <a:rPr/>
              <a:t>Verdeutlicht Schiefe und Multimodalität</a:t>
            </a:r>
          </a:p>
          <a:p>
            <a:pPr lvl="0"/>
            <a:r>
              <a:rPr/>
              <a:t>Informationsreichere Alternative zum Boxplot</a:t>
            </a:r>
          </a:p>
        </p:txBody>
      </p:sp>
      <p:pic>
        <p:nvPicPr>
          <p:cNvPr descr="Statistik_Seminar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Choropleth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Färbt Regionen basierend auf Datenwerten</a:t>
            </a:r>
          </a:p>
          <a:p>
            <a:pPr lvl="0"/>
            <a:r>
              <a:rPr/>
              <a:t>Zeigt räumliche Muster und Unterschiede</a:t>
            </a:r>
          </a:p>
          <a:p>
            <a:pPr lvl="0"/>
            <a:r>
              <a:rPr/>
              <a:t>Gut für Verhältnisse und Prozentsätze</a:t>
            </a:r>
          </a:p>
          <a:p>
            <a:pPr lvl="0"/>
            <a:r>
              <a:rPr/>
              <a:t>Nutze normalisierte Daten (pro Kopf, %)</a:t>
            </a:r>
          </a:p>
          <a:p>
            <a:pPr lvl="0"/>
            <a:r>
              <a:rPr/>
              <a:t>Vorsicht bei großen Flächenunterschieden</a:t>
            </a:r>
          </a:p>
        </p:txBody>
      </p:sp>
      <p:pic>
        <p:nvPicPr>
          <p:cNvPr descr="images/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193800"/>
            <a:ext cx="298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Kategorienbeiträge im Zeitverlauf</a:t>
            </a:r>
          </a:p>
          <a:p>
            <a:pPr lvl="0"/>
            <a:r>
              <a:rPr/>
              <a:t>Gestapelte Schichten zeigen Gesamtsumme</a:t>
            </a:r>
          </a:p>
          <a:p>
            <a:pPr lvl="0"/>
            <a:r>
              <a:rPr/>
              <a:t>Gut für Wachstum und Anteile</a:t>
            </a:r>
          </a:p>
          <a:p>
            <a:pPr lvl="0"/>
            <a:r>
              <a:rPr/>
              <a:t>Funktioniert am besten mit wenigen Kategorien</a:t>
            </a:r>
          </a:p>
          <a:p>
            <a:pPr lvl="0"/>
            <a:r>
              <a:rPr/>
              <a:t>Einzelsegmentvergleich schwierig</a:t>
            </a:r>
          </a:p>
        </p:txBody>
      </p:sp>
      <p:pic>
        <p:nvPicPr>
          <p:cNvPr descr="Statistik_Seminar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Unterstützung für Studierende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Studentische Seelsorge, rund um die Uhr: 040 41170411</a:t>
            </a:r>
          </a:p>
          <a:p>
            <a:pPr lvl="0"/>
            <a:r>
              <a:rPr>
                <a:hlinkClick r:id="rId2"/>
              </a:rPr>
              <a:t>Studierendenberatung@haw-hamburg.de</a:t>
            </a:r>
          </a:p>
          <a:p>
            <a:pPr lvl="0"/>
            <a:r>
              <a:rPr>
                <a:hlinkClick r:id="rId3"/>
              </a:rPr>
              <a:t>krisenteam@haw-hamburg.de</a:t>
            </a:r>
          </a:p>
          <a:p>
            <a:pPr lvl="0"/>
            <a:r>
              <a:rPr/>
              <a:t>Psychologische Sprechzeit ohne Anmeldung (Dienstags 14-15 Uhr): +49 152 247 44 063</a:t>
            </a:r>
          </a:p>
          <a:p>
            <a:pPr lvl="0"/>
            <a:r>
              <a:rPr/>
              <a:t>Weitere Infos: </a:t>
            </a:r>
            <a:r>
              <a:rPr>
                <a:hlinkClick r:id="rId4"/>
              </a:rPr>
              <a:t>HAW Beratung</a:t>
            </a:r>
          </a:p>
        </p:txBody>
      </p:sp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100%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relative Anteile, nicht absolute Werte</a:t>
            </a:r>
          </a:p>
          <a:p>
            <a:pPr lvl="0"/>
            <a:r>
              <a:rPr/>
              <a:t>Verfolgt Änderungen von Kategorienanteilen</a:t>
            </a:r>
          </a:p>
          <a:p>
            <a:pPr lvl="0"/>
            <a:r>
              <a:rPr/>
              <a:t>Summe immer 100% für leichte Vergleichbarkeit</a:t>
            </a:r>
          </a:p>
          <a:p>
            <a:pPr lvl="0"/>
            <a:r>
              <a:rPr/>
              <a:t>Fokus auf Zusammensetzung, nicht Wachstum</a:t>
            </a:r>
          </a:p>
          <a:p>
            <a:pPr lvl="0"/>
            <a:r>
              <a:rPr/>
              <a:t>Absolute Trends gehen verloren</a:t>
            </a:r>
          </a:p>
        </p:txBody>
      </p:sp>
      <p:pic>
        <p:nvPicPr>
          <p:cNvPr descr="Statistik_Seminar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Waterfall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Beiträge zu einer Gesamtsumme</a:t>
            </a:r>
          </a:p>
          <a:p>
            <a:pPr lvl="0"/>
            <a:r>
              <a:rPr/>
              <a:t>Visualisiert Zu- und Abnahmen über Kategorien</a:t>
            </a:r>
          </a:p>
          <a:p>
            <a:pPr lvl="0"/>
            <a:r>
              <a:rPr/>
              <a:t>Hebt schrittweise Veränderungen hervor</a:t>
            </a:r>
          </a:p>
          <a:p>
            <a:pPr lvl="0"/>
            <a:r>
              <a:rPr/>
              <a:t>Ideal für Gewinn- oder Budgetanalysen</a:t>
            </a:r>
          </a:p>
          <a:p>
            <a:pPr lvl="0"/>
            <a:r>
              <a:rPr/>
              <a:t>Zeigt Faktoren für das Endergebnis</a:t>
            </a:r>
          </a:p>
        </p:txBody>
      </p:sp>
      <p:pic>
        <p:nvPicPr>
          <p:cNvPr descr="Statistik_Seminar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Heatmap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Nutzt Farbintensität für Matrixwerte</a:t>
            </a:r>
          </a:p>
          <a:p>
            <a:pPr lvl="0"/>
            <a:r>
              <a:rPr/>
              <a:t>Zeigt Muster, Cluster und Anomalien</a:t>
            </a:r>
          </a:p>
          <a:p>
            <a:pPr lvl="0"/>
            <a:r>
              <a:rPr/>
              <a:t>Gut für Korrelationen und Zeitreihen</a:t>
            </a:r>
          </a:p>
          <a:p>
            <a:pPr lvl="0"/>
            <a:r>
              <a:rPr/>
              <a:t>Einfach zu überblicken, weniger präzise</a:t>
            </a:r>
          </a:p>
          <a:p>
            <a:pPr lvl="0"/>
            <a:r>
              <a:rPr/>
              <a:t>Farbskala entscheidend für Interpretation</a:t>
            </a:r>
          </a:p>
        </p:txBody>
      </p:sp>
      <p:pic>
        <p:nvPicPr>
          <p:cNvPr descr="Statistik_Seminar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Square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Anteile mit gleichgroßen Quadraten</a:t>
            </a:r>
          </a:p>
          <a:p>
            <a:pPr lvl="0"/>
            <a:r>
              <a:rPr/>
              <a:t>Typisch: 1 Quadrat = 1% (10×10-Raster)</a:t>
            </a:r>
          </a:p>
          <a:p>
            <a:pPr lvl="0"/>
            <a:r>
              <a:rPr/>
              <a:t>Ideal für einfache Proportionsdarstellung</a:t>
            </a:r>
          </a:p>
          <a:p>
            <a:pPr lvl="0"/>
            <a:r>
              <a:rPr/>
              <a:t>Leicht lesbar und ansprechend</a:t>
            </a:r>
          </a:p>
          <a:p>
            <a:pPr lvl="0"/>
            <a:r>
              <a:rPr/>
              <a:t>Am besten mit wenigen Kategorien</a:t>
            </a:r>
          </a:p>
        </p:txBody>
      </p:sp>
      <p:pic>
        <p:nvPicPr>
          <p:cNvPr descr="Statistik_Seminar_files/figure-pptx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Treemap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Teil-Ganzes-Beziehungen mit Rechtecken</a:t>
            </a:r>
          </a:p>
          <a:p>
            <a:pPr lvl="0"/>
            <a:r>
              <a:rPr/>
              <a:t>Größe entspricht dem Wert (Umsatz, Anzahl)</a:t>
            </a:r>
          </a:p>
          <a:p>
            <a:pPr lvl="0"/>
            <a:r>
              <a:rPr/>
              <a:t>Visualisiert Hierarchien und Gruppierungen</a:t>
            </a:r>
          </a:p>
          <a:p>
            <a:pPr lvl="0"/>
            <a:r>
              <a:rPr/>
              <a:t>Gut für Proportionsvergleiche</a:t>
            </a:r>
          </a:p>
          <a:p>
            <a:pPr lvl="0"/>
            <a:r>
              <a:rPr/>
              <a:t>Vorsicht bei zu vielen kleinen Elementen</a:t>
            </a:r>
          </a:p>
        </p:txBody>
      </p:sp>
      <p:pic>
        <p:nvPicPr>
          <p:cNvPr descr="Statistik_Seminar_files/figure-pptx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Treemap</a:t>
            </a:r>
          </a:p>
        </p:txBody>
      </p:sp>
      <p:pic>
        <p:nvPicPr>
          <p:cNvPr descr="images/tree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7200" y="1193800"/>
            <a:ext cx="5676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Nein, Sie verwenden bitte keine Pie Charts!</a:t>
            </a:r>
          </a:p>
        </p:txBody>
      </p:sp>
      <p:pic>
        <p:nvPicPr>
          <p:cNvPr descr="images/pie-cha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62200" y="1193800"/>
            <a:ext cx="4419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Datenvisualisierung mit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Base Plot vs. ggplot2</a:t>
            </a:r>
          </a:p>
          <a:p>
            <a:pPr lvl="0"/>
            <a:r>
              <a:rPr/>
              <a:t>Grammar of Graphics</a:t>
            </a:r>
          </a:p>
          <a:p>
            <a:pPr lvl="0"/>
            <a:r>
              <a:rPr>
                <a:latin typeface="Courier"/>
              </a:rPr>
              <a:t>geom_point()</a:t>
            </a:r>
            <a:r>
              <a:rPr/>
              <a:t>, </a:t>
            </a:r>
            <a:r>
              <a:rPr>
                <a:latin typeface="Courier"/>
              </a:rPr>
              <a:t>geom_histogram()</a:t>
            </a:r>
            <a:r>
              <a:rPr/>
              <a:t>, </a:t>
            </a:r>
            <a:r>
              <a:rPr>
                <a:latin typeface="Courier"/>
              </a:rPr>
              <a:t>geom_boxplot()</a:t>
            </a:r>
          </a:p>
          <a:p>
            <a:pPr lvl="0"/>
            <a:r>
              <a:rPr/>
              <a:t>Ästhetiken: Farbe, Form, Gruppierung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5: Wahrscheinlichkeiten &amp; Verteilungen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Wahrscheinlichkeiten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Was ist Zufall?</a:t>
            </a:r>
            <a:r>
              <a:rPr/>
              <a:t> Konzeptuelle Einführung</a:t>
            </a:r>
          </a:p>
          <a:p>
            <a:pPr lvl="0"/>
            <a:r>
              <a:rPr b="1"/>
              <a:t>Laplace-Wahrscheinlichkeit</a:t>
            </a:r>
            <a:r>
              <a:rPr/>
              <a:t>: Anzahl günstiger/Anzahl möglicher Fälle</a:t>
            </a:r>
          </a:p>
          <a:p>
            <a:pPr lvl="0"/>
            <a:r>
              <a:rPr b="1"/>
              <a:t>Empirische Wahrscheinlichkeit</a:t>
            </a:r>
            <a:r>
              <a:rPr/>
              <a:t>: Relative Häufigkeit bei Wiederholung</a:t>
            </a:r>
          </a:p>
          <a:p>
            <a:pPr lvl="0"/>
            <a:r>
              <a:rPr b="1"/>
              <a:t>Bedingte Wahrscheinlichkeit</a:t>
            </a:r>
            <a:r>
              <a:rPr/>
              <a:t>: P(A|B) - Wahrscheinlichkeit von A unter der Bedingung B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start!</a:t>
            </a:r>
          </a:p>
        </p:txBody>
      </p:sp>
      <p:pic>
        <p:nvPicPr>
          <p:cNvPr descr="images/marketoonist-big-dat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Zufallsvariablen und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Diskrete vs. stetige Zufallsvariablen</a:t>
            </a:r>
            <a:r>
              <a:rPr/>
              <a:t>: Konzeptioneller Unterschied</a:t>
            </a:r>
          </a:p>
          <a:p>
            <a:pPr lvl="0"/>
            <a:r>
              <a:rPr b="1"/>
              <a:t>Wichtige diskrete Verteilungen</a:t>
            </a:r>
            <a:r>
              <a:rPr/>
              <a:t>:</a:t>
            </a:r>
          </a:p>
          <a:p>
            <a:pPr lvl="1"/>
            <a:r>
              <a:rPr/>
              <a:t>Binomialverteilung (Anzahl Erfolge bei n Versuchen)</a:t>
            </a:r>
          </a:p>
          <a:p>
            <a:pPr lvl="1"/>
            <a:r>
              <a:rPr/>
              <a:t>Poisson-Verteilung (Anzahl Ereignisse in Zeitintervall)</a:t>
            </a:r>
          </a:p>
          <a:p>
            <a:pPr lvl="0"/>
            <a:r>
              <a:rPr b="1"/>
              <a:t>Wichtige stetige Verteilungen</a:t>
            </a:r>
            <a:r>
              <a:rPr/>
              <a:t>:</a:t>
            </a:r>
          </a:p>
          <a:p>
            <a:pPr lvl="1"/>
            <a:r>
              <a:rPr/>
              <a:t>Gleichverteilung (konstante Wahrscheinlichkeitsdichte)</a:t>
            </a:r>
          </a:p>
          <a:p>
            <a:pPr lvl="1"/>
            <a:r>
              <a:rPr/>
              <a:t>Normalverteilung (Gaußsche Glockenkurve)</a:t>
            </a:r>
          </a:p>
        </p:txBody>
      </p:sp>
    </p:spTree>
  </p:cSld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Normalverteilung im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Eigenschaften</a:t>
            </a:r>
            <a:r>
              <a:rPr/>
              <a:t>: Symmetrie, Mittelwert = Median = Modus</a:t>
            </a:r>
          </a:p>
          <a:p>
            <a:pPr lvl="0"/>
            <a:r>
              <a:rPr b="1"/>
              <a:t>Standardnormalverteilung</a:t>
            </a:r>
            <a:r>
              <a:rPr/>
              <a:t>: Z-Transformation</a:t>
            </a:r>
          </a:p>
          <a:p>
            <a:pPr lvl="0"/>
            <a:r>
              <a:rPr b="1"/>
              <a:t>68-95-99,7 Regel</a:t>
            </a:r>
            <a:r>
              <a:rPr/>
              <a:t> (Ein-, Zwei-, Dreisigma-Regel)</a:t>
            </a:r>
          </a:p>
          <a:p>
            <a:pPr lvl="0"/>
            <a:r>
              <a:rPr b="1"/>
              <a:t>Praktische Anwendungen</a:t>
            </a:r>
            <a:r>
              <a:rPr/>
              <a:t>: Warum viele natürliche Phänomene normalverteilt sind</a:t>
            </a:r>
          </a:p>
        </p:txBody>
      </p:sp>
    </p:spTree>
  </p:cSld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Zentraler Grenzwertsatz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Konzept</a:t>
            </a:r>
            <a:r>
              <a:rPr/>
              <a:t>: Warum Stichprobenmittelwerte zur Normalverteilung tendieren</a:t>
            </a:r>
          </a:p>
          <a:p>
            <a:pPr lvl="0"/>
            <a:r>
              <a:rPr b="1"/>
              <a:t>Demonstration durch Simulation in R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Simulation des Zentralen Grenzwertsatzes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n_samples &lt;- </a:t>
            </a:r>
            <a:r>
              <a:rPr>
                <a:solidFill>
                  <a:srgbClr val="AD0000"/>
                </a:solidFill>
                <a:latin typeface="Courier"/>
              </a:rPr>
              <a:t>1000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sample_means &lt;- </a:t>
            </a:r>
            <a:r>
              <a:rPr>
                <a:solidFill>
                  <a:srgbClr val="4758AB"/>
                </a:solidFill>
                <a:latin typeface="Courier"/>
              </a:rPr>
              <a:t>numeric</a:t>
            </a:r>
            <a:r>
              <a:rPr>
                <a:solidFill>
                  <a:srgbClr val="003B4F"/>
                </a:solidFill>
                <a:latin typeface="Courier"/>
              </a:rPr>
              <a:t>(n_samples)</a:t>
            </a:r>
            <a:br/>
            <a:br/>
            <a:r>
              <a:rPr b="1">
                <a:solidFill>
                  <a:srgbClr val="003B4F"/>
                </a:solidFill>
                <a:latin typeface="Courier"/>
              </a:rPr>
              <a:t>for</a:t>
            </a:r>
            <a:r>
              <a:rPr>
                <a:solidFill>
                  <a:srgbClr val="003B4F"/>
                </a:solidFill>
                <a:latin typeface="Courier"/>
              </a:rPr>
              <a:t>(i </a:t>
            </a:r>
            <a:r>
              <a:rPr b="1">
                <a:solidFill>
                  <a:srgbClr val="003B4F"/>
                </a:solidFill>
                <a:latin typeface="Courier"/>
              </a:rPr>
              <a:t>in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003B4F"/>
                </a:solidFill>
                <a:latin typeface="Courier"/>
              </a:rPr>
              <a:t>n_samples) {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Ziehe 30 Werte aus einer nicht-normalverteilten Grundgesamtheit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sample_data &lt;- </a:t>
            </a:r>
            <a:r>
              <a:rPr>
                <a:solidFill>
                  <a:srgbClr val="4758AB"/>
                </a:solidFill>
                <a:latin typeface="Courier"/>
              </a:rPr>
              <a:t>runif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min=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max=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Gleichverteilung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sample_means[i] &lt;- </a:t>
            </a:r>
            <a:r>
              <a:rPr>
                <a:solidFill>
                  <a:srgbClr val="4758AB"/>
                </a:solidFill>
                <a:latin typeface="Courier"/>
              </a:rPr>
              <a:t>mean</a:t>
            </a:r>
            <a:r>
              <a:rPr>
                <a:solidFill>
                  <a:srgbClr val="003B4F"/>
                </a:solidFill>
                <a:latin typeface="Courier"/>
              </a:rPr>
              <a:t>(sample_data)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}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Visualisierung der Verteilung der Stichprobenmittelwerte</a:t>
            </a:r>
            <a:br/>
            <a:r>
              <a:rPr>
                <a:solidFill>
                  <a:srgbClr val="4758AB"/>
                </a:solidFill>
                <a:latin typeface="Courier"/>
              </a:rPr>
              <a:t>hist</a:t>
            </a:r>
            <a:r>
              <a:rPr>
                <a:solidFill>
                  <a:srgbClr val="003B4F"/>
                </a:solidFill>
                <a:latin typeface="Courier"/>
              </a:rPr>
              <a:t>(sample_means, </a:t>
            </a:r>
            <a:r>
              <a:rPr>
                <a:solidFill>
                  <a:srgbClr val="657422"/>
                </a:solidFill>
                <a:latin typeface="Courier"/>
              </a:rPr>
              <a:t>breaks=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main=</a:t>
            </a:r>
            <a:r>
              <a:rPr>
                <a:solidFill>
                  <a:srgbClr val="20794D"/>
                </a:solidFill>
                <a:latin typeface="Courier"/>
              </a:rPr>
              <a:t>"Verteilung der Stichprobenmittelwerte"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657422"/>
                </a:solidFill>
                <a:latin typeface="Courier"/>
              </a:rPr>
              <a:t>xlab=</a:t>
            </a:r>
            <a:r>
              <a:rPr>
                <a:solidFill>
                  <a:srgbClr val="20794D"/>
                </a:solidFill>
                <a:latin typeface="Courier"/>
              </a:rPr>
              <a:t>"Mittelwert"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probability=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curve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dnorm</a:t>
            </a:r>
            <a:r>
              <a:rPr>
                <a:solidFill>
                  <a:srgbClr val="003B4F"/>
                </a:solidFill>
                <a:latin typeface="Courier"/>
              </a:rPr>
              <a:t>(x, </a:t>
            </a:r>
            <a:r>
              <a:rPr>
                <a:solidFill>
                  <a:srgbClr val="657422"/>
                </a:solidFill>
                <a:latin typeface="Courier"/>
              </a:rPr>
              <a:t>mean=</a:t>
            </a:r>
            <a:r>
              <a:rPr>
                <a:solidFill>
                  <a:srgbClr val="4758AB"/>
                </a:solidFill>
                <a:latin typeface="Courier"/>
              </a:rPr>
              <a:t>mean</a:t>
            </a:r>
            <a:r>
              <a:rPr>
                <a:solidFill>
                  <a:srgbClr val="003B4F"/>
                </a:solidFill>
                <a:latin typeface="Courier"/>
              </a:rPr>
              <a:t>(sample_means), </a:t>
            </a:r>
            <a:r>
              <a:rPr>
                <a:solidFill>
                  <a:srgbClr val="657422"/>
                </a:solidFill>
                <a:latin typeface="Courier"/>
              </a:rPr>
              <a:t>sd=</a:t>
            </a:r>
            <a:r>
              <a:rPr>
                <a:solidFill>
                  <a:srgbClr val="4758AB"/>
                </a:solidFill>
                <a:latin typeface="Courier"/>
              </a:rPr>
              <a:t>sd</a:t>
            </a:r>
            <a:r>
              <a:rPr>
                <a:solidFill>
                  <a:srgbClr val="003B4F"/>
                </a:solidFill>
                <a:latin typeface="Courier"/>
              </a:rPr>
              <a:t>(sample_means)),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</a:t>
            </a:r>
            <a:r>
              <a:rPr>
                <a:solidFill>
                  <a:srgbClr val="657422"/>
                </a:solidFill>
                <a:latin typeface="Courier"/>
              </a:rPr>
              <a:t>add=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col=</a:t>
            </a:r>
            <a:r>
              <a:rPr>
                <a:solidFill>
                  <a:srgbClr val="20794D"/>
                </a:solidFill>
                <a:latin typeface="Courier"/>
              </a:rPr>
              <a:t>"red"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lwd=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Konzept des Standardfehlers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Definition</a:t>
                </a:r>
                <a:r>
                  <a:rPr/>
                  <a:t>: Standardabweichung der Stichprobenmittelwerte</a:t>
                </a:r>
              </a:p>
              <a:p>
                <a:pPr lvl="0"/>
                <a:r>
                  <a:rPr b="1"/>
                  <a:t>Formel</a:t>
                </a:r>
                <a:r>
                  <a:rPr/>
                  <a:t>: </a:t>
                </a:r>
                <a14:m>
                  <m:oMath xmlns:m="http://schemas.openxmlformats.org/officeDocument/2006/math">
                    <m:r>
                      <m:t>S</m:t>
                    </m:r>
                    <m:r>
                      <m:t>E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t>σ</m:t>
                        </m:r>
                      </m:num>
                      <m:den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  <a:p>
                <a:pPr lvl="0"/>
                <a:r>
                  <a:rPr b="1"/>
                  <a:t>Bedeutung</a:t>
                </a:r>
                <a:r>
                  <a:rPr/>
                  <a:t>: Grundlage für Konfidenzintervalle und Hypothesentests</a:t>
                </a:r>
              </a:p>
            </p:txBody>
          </p:sp>
        </mc:Choice>
      </mc:AlternateContent>
    </p:spTree>
  </p:cSld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Funktionen für Wahrscheinlichkeitsverteilungen</a:t>
            </a:r>
            <a:r>
              <a:rPr/>
              <a:t>:</a:t>
            </a:r>
          </a:p>
          <a:p>
            <a:pPr lvl="1"/>
            <a:r>
              <a:rPr>
                <a:latin typeface="Courier"/>
              </a:rPr>
              <a:t>rnorm()</a:t>
            </a:r>
            <a:r>
              <a:rPr/>
              <a:t>, </a:t>
            </a:r>
            <a:r>
              <a:rPr>
                <a:latin typeface="Courier"/>
              </a:rPr>
              <a:t>dnorm()</a:t>
            </a:r>
            <a:r>
              <a:rPr/>
              <a:t>, </a:t>
            </a:r>
            <a:r>
              <a:rPr>
                <a:latin typeface="Courier"/>
              </a:rPr>
              <a:t>pnorm()</a:t>
            </a:r>
            <a:r>
              <a:rPr/>
              <a:t>, </a:t>
            </a:r>
            <a:r>
              <a:rPr>
                <a:latin typeface="Courier"/>
              </a:rPr>
              <a:t>qnorm()</a:t>
            </a:r>
          </a:p>
          <a:p>
            <a:pPr lvl="1"/>
            <a:r>
              <a:rPr/>
              <a:t>Ebenso für andere Verteilungen (</a:t>
            </a:r>
            <a:r>
              <a:rPr>
                <a:latin typeface="Courier"/>
              </a:rPr>
              <a:t>rbinom</a:t>
            </a:r>
            <a:r>
              <a:rPr/>
              <a:t>, </a:t>
            </a:r>
            <a:r>
              <a:rPr>
                <a:latin typeface="Courier"/>
              </a:rPr>
              <a:t>rpois</a:t>
            </a:r>
            <a:r>
              <a:rPr/>
              <a:t>, etc.)</a:t>
            </a:r>
          </a:p>
          <a:p>
            <a:pPr lvl="0"/>
            <a:r>
              <a:rPr b="1"/>
              <a:t>Visualisierung von Wahrscheinlichkeitsdichten</a:t>
            </a:r>
            <a:r>
              <a:rPr/>
              <a:t>: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Normalverteilungen mit unterschiedlichen Parametern</a:t>
            </a:r>
          </a:p>
          <a:p>
            <a:pPr lvl="1" indent="0" marL="342900">
              <a:buNone/>
            </a:pPr>
            <a:r>
              <a:rPr/>
              <a:t>x &lt;- seq(-4, 4, length.out = 1000) y1 &lt;- dnorm(x, mean = 0, sd = 0.5) y2 &lt;- dnorm(x, mean = 0, sd = 1) y3 &lt;- dnorm(x, mean = 0, sd = 2)</a:t>
            </a:r>
          </a:p>
          <a:p>
            <a:pPr lvl="1" indent="0" marL="342900">
              <a:buNone/>
            </a:pPr>
            <a:r>
              <a:rPr/>
              <a:t>plot(x, y2, type=“l”, lwd=2, col=“red”, main=“Normalverteilungen mit unterschiedlichen Standardabweichungen”, xlab=“x”, ylab=“Wahrscheinlichkeitsdichte”) lines(x, y1, lwd=2, col=“blue”) lines(x, y3, lwd=2, col=“green”) legend(“topright”, legend=c(“σ = 0.5”, “σ = 1”, “σ = 2”), col=c(“blue”, “red”, “green”), lwd=2)</a:t>
            </a:r>
          </a:p>
        </p:txBody>
      </p:sp>
    </p:spTree>
  </p:cSld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6: Einführung in die Inferenzstatistik</a:t>
            </a:r>
          </a:p>
        </p:txBody>
      </p:sp>
    </p:spTree>
  </p:cSld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Grundkonzepte der statistischen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Von der Stichprobe zur Grundgesamtheit</a:t>
            </a:r>
            <a:r>
              <a:rPr/>
              <a:t>: Warum Inferenzstatistik?</a:t>
            </a:r>
          </a:p>
          <a:p>
            <a:pPr lvl="0"/>
            <a:r>
              <a:rPr b="1"/>
              <a:t>Punktschätzung vs. Intervallschätzung</a:t>
            </a:r>
            <a:r>
              <a:rPr/>
              <a:t>: Einzelwerte vs. Vertrauensbereiche</a:t>
            </a:r>
          </a:p>
          <a:p>
            <a:pPr lvl="0"/>
            <a:r>
              <a:rPr b="1"/>
              <a:t>Statistische Unsicherheit</a:t>
            </a:r>
            <a:r>
              <a:rPr/>
              <a:t>: Warum exakte Rückschlüsse unmöglich sind</a:t>
            </a:r>
          </a:p>
        </p:txBody>
      </p:sp>
    </p:spTree>
  </p:cSld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Hypothesentesten: 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Nullhypothese (H₀)</a:t>
            </a:r>
            <a:r>
              <a:rPr/>
              <a:t>: Annahme keines Effekts/Unterschieds</a:t>
            </a:r>
          </a:p>
          <a:p>
            <a:pPr lvl="0"/>
            <a:r>
              <a:rPr b="1"/>
              <a:t>Alternativhypothese (H₁)</a:t>
            </a:r>
            <a:r>
              <a:rPr/>
              <a:t>: Annahme eines Effekts/Unterschieds</a:t>
            </a:r>
          </a:p>
          <a:p>
            <a:pPr lvl="0"/>
            <a:r>
              <a:rPr b="1"/>
              <a:t>Arten von Hypothesen</a:t>
            </a:r>
            <a:r>
              <a:rPr/>
              <a:t>:</a:t>
            </a:r>
          </a:p>
          <a:p>
            <a:pPr lvl="1"/>
            <a:r>
              <a:rPr/>
              <a:t>Ungerichtete Hypothesen (zweiseitig): µ₁ ≠ µ₂</a:t>
            </a:r>
          </a:p>
          <a:p>
            <a:pPr lvl="1"/>
            <a:r>
              <a:rPr/>
              <a:t>Gerichtete Hypothesen (einseitig): µ₁ &gt; µ₂ oder µ₁ &lt; µ₂</a:t>
            </a:r>
          </a:p>
        </p:txBody>
      </p:sp>
    </p:spTree>
  </p:cSld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Logik des Hypothesentestens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Indirekter Beweis</a:t>
            </a:r>
            <a:r>
              <a:rPr/>
              <a:t>: Wir falsifizieren H₀ statt H₁ zu beweisen</a:t>
            </a:r>
          </a:p>
          <a:p>
            <a:pPr lvl="0"/>
            <a:r>
              <a:rPr b="1"/>
              <a:t>Analogie zum Gerichtsprozess</a:t>
            </a:r>
            <a:r>
              <a:rPr/>
              <a:t>: “Unschuldig bis zum Beweis der Schuld”</a:t>
            </a:r>
          </a:p>
          <a:p>
            <a:pPr lvl="0"/>
            <a:r>
              <a:rPr b="1"/>
              <a:t>Entscheidungsbaum</a:t>
            </a:r>
            <a:r>
              <a:rPr/>
              <a:t>: Wann wird H₀ beibehalten oder verworfen?</a:t>
            </a:r>
          </a:p>
        </p:txBody>
      </p:sp>
    </p:spTree>
  </p:cSld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Fehler beim Hypothesentesten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Fehler 1. Art (α-Fehler)</a:t>
            </a:r>
            <a:r>
              <a:rPr/>
              <a:t>: Falsch-positive Entscheidung (H₀ fälschlicherweise verwerfen)</a:t>
            </a:r>
          </a:p>
          <a:p>
            <a:pPr lvl="0"/>
            <a:r>
              <a:rPr b="1"/>
              <a:t>Fehler 2. Art (β-Fehler)</a:t>
            </a:r>
            <a:r>
              <a:rPr/>
              <a:t>: Falsch-negative Entscheidung (H₀ fälschlicherweise beibehalten)</a:t>
            </a:r>
          </a:p>
          <a:p>
            <a:pPr lvl="0"/>
            <a:r>
              <a:rPr b="1"/>
              <a:t>Power (1-β)</a:t>
            </a:r>
            <a:r>
              <a:rPr/>
              <a:t>: Wahrscheinlichkeit, einen tatsächlich vorhandenen Effekt zu entdecken</a:t>
            </a:r>
          </a:p>
          <a:p>
            <a:pPr lvl="0"/>
            <a:r>
              <a:rPr b="1"/>
              <a:t>Balanceakt</a:t>
            </a:r>
            <a:r>
              <a:rPr/>
              <a:t>: Abwägung zwischen α und β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</p:spTree>
  </p:cSld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Signifikanzniveau und p-Wert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Signifikanzniveau α</a:t>
            </a:r>
            <a:r>
              <a:rPr/>
              <a:t>: Vorab festgelegte Irrtumswahrscheinlichkeit (typisch: 0.05)</a:t>
            </a:r>
          </a:p>
          <a:p>
            <a:pPr lvl="0"/>
            <a:r>
              <a:rPr b="1"/>
              <a:t>p-Wert</a:t>
            </a:r>
            <a:r>
              <a:rPr/>
              <a:t>: Wahrscheinlichkeit, die beobachteten (oder extremeren) Daten unter H₀ zu erhalten</a:t>
            </a:r>
          </a:p>
          <a:p>
            <a:pPr lvl="0"/>
            <a:r>
              <a:rPr b="1"/>
              <a:t>Entscheidungsregel</a:t>
            </a:r>
            <a:r>
              <a:rPr/>
              <a:t>: Verwerfe H₀, wenn p &lt; α</a:t>
            </a:r>
          </a:p>
          <a:p>
            <a:pPr lvl="0"/>
            <a:r>
              <a:rPr b="1"/>
              <a:t>Kritische Werte</a:t>
            </a:r>
            <a:r>
              <a:rPr/>
              <a:t>: Alternative Darstellung der Entscheidungsregel</a:t>
            </a:r>
          </a:p>
        </p:txBody>
      </p:sp>
    </p:spTree>
  </p:cSld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Konfidenzintervalle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Bereich, der mit einer bestimmten Wahrscheinlichkeit den wahren Parameter enthält</a:t>
            </a:r>
          </a:p>
          <a:p>
            <a:pPr lvl="0"/>
            <a:r>
              <a:rPr b="1"/>
              <a:t>Interpretation</a:t>
            </a:r>
            <a:r>
              <a:rPr/>
              <a:t>: Was bedeutet ein 95%-Konfidenzintervall?</a:t>
            </a:r>
          </a:p>
          <a:p>
            <a:pPr lvl="0"/>
            <a:r>
              <a:rPr b="1"/>
              <a:t>Zusammenhang mit Hypothesentests</a:t>
            </a:r>
            <a:r>
              <a:rPr/>
              <a:t>: Enthält ein 95%-KI den Wert der Nullhypothese?</a:t>
            </a:r>
          </a:p>
          <a:p>
            <a:pPr lvl="0"/>
            <a:r>
              <a:rPr b="1"/>
              <a:t>Visualisierung von Konfidenzintervallen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Beispiel: 95%-Konfidenzintervall für einen Mittelwert</a:t>
            </a:r>
            <a:br/>
            <a:r>
              <a:rPr>
                <a:solidFill>
                  <a:srgbClr val="4758AB"/>
                </a:solidFill>
                <a:latin typeface="Courier"/>
              </a:rPr>
              <a:t>set.seed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123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sample_data &lt;- </a:t>
            </a:r>
            <a:r>
              <a:rPr>
                <a:solidFill>
                  <a:srgbClr val="4758AB"/>
                </a:solidFill>
                <a:latin typeface="Courier"/>
              </a:rPr>
              <a:t>rnorm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mean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t-Test für das Konfidenzintervall</a:t>
            </a:r>
            <a:br/>
            <a:r>
              <a:rPr>
                <a:solidFill>
                  <a:srgbClr val="003B4F"/>
                </a:solidFill>
                <a:latin typeface="Courier"/>
              </a:rPr>
              <a:t>test_result &lt;- </a:t>
            </a:r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(sample_data)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Visualisierung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4758AB"/>
                </a:solidFill>
                <a:latin typeface="Courier"/>
              </a:rPr>
              <a:t>mean</a:t>
            </a:r>
            <a:r>
              <a:rPr>
                <a:solidFill>
                  <a:srgbClr val="003B4F"/>
                </a:solidFill>
                <a:latin typeface="Courier"/>
              </a:rPr>
              <a:t>(sample_data), </a:t>
            </a:r>
            <a:r>
              <a:rPr>
                <a:solidFill>
                  <a:srgbClr val="657422"/>
                </a:solidFill>
                <a:latin typeface="Courier"/>
              </a:rPr>
              <a:t>ylim=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min</a:t>
            </a:r>
            <a:r>
              <a:rPr>
                <a:solidFill>
                  <a:srgbClr val="003B4F"/>
                </a:solidFill>
                <a:latin typeface="Courier"/>
              </a:rPr>
              <a:t>(sample_data), </a:t>
            </a:r>
            <a:r>
              <a:rPr>
                <a:solidFill>
                  <a:srgbClr val="4758AB"/>
                </a:solidFill>
                <a:latin typeface="Courier"/>
              </a:rPr>
              <a:t>max</a:t>
            </a:r>
            <a:r>
              <a:rPr>
                <a:solidFill>
                  <a:srgbClr val="003B4F"/>
                </a:solidFill>
                <a:latin typeface="Courier"/>
              </a:rPr>
              <a:t>(sample_data)),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657422"/>
                </a:solidFill>
                <a:latin typeface="Courier"/>
              </a:rPr>
              <a:t>pch=</a:t>
            </a:r>
            <a:r>
              <a:rPr>
                <a:solidFill>
                  <a:srgbClr val="AD0000"/>
                </a:solidFill>
                <a:latin typeface="Courier"/>
              </a:rPr>
              <a:t>19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xlab=</a:t>
            </a:r>
            <a:r>
              <a:rPr>
                <a:solidFill>
                  <a:srgbClr val="20794D"/>
                </a:solidFill>
                <a:latin typeface="Courier"/>
              </a:rPr>
              <a:t>""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ylab=</a:t>
            </a:r>
            <a:r>
              <a:rPr>
                <a:solidFill>
                  <a:srgbClr val="20794D"/>
                </a:solidFill>
                <a:latin typeface="Courier"/>
              </a:rPr>
              <a:t>"Wert"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xaxt=</a:t>
            </a:r>
            <a:r>
              <a:rPr>
                <a:solidFill>
                  <a:srgbClr val="20794D"/>
                </a:solidFill>
                <a:latin typeface="Courier"/>
              </a:rPr>
              <a:t>"n"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main=</a:t>
            </a:r>
            <a:r>
              <a:rPr>
                <a:solidFill>
                  <a:srgbClr val="20794D"/>
                </a:solidFill>
                <a:latin typeface="Courier"/>
              </a:rPr>
              <a:t>"95%-Konfidenzintervall"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axis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at=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labels=</a:t>
            </a:r>
            <a:r>
              <a:rPr>
                <a:solidFill>
                  <a:srgbClr val="20794D"/>
                </a:solidFill>
                <a:latin typeface="Courier"/>
              </a:rPr>
              <a:t>"Stichprobe"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arrows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conf.int[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],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conf.int[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],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angle=</a:t>
            </a:r>
            <a:r>
              <a:rPr>
                <a:solidFill>
                  <a:srgbClr val="AD0000"/>
                </a:solidFill>
                <a:latin typeface="Courier"/>
              </a:rPr>
              <a:t>90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code=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length=</a:t>
            </a:r>
            <a:r>
              <a:rPr>
                <a:solidFill>
                  <a:srgbClr val="AD0000"/>
                </a:solidFill>
                <a:latin typeface="Courier"/>
              </a:rPr>
              <a:t>0.1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abline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h=</a:t>
            </a:r>
            <a:r>
              <a:rPr>
                <a:solidFill>
                  <a:srgbClr val="003B4F"/>
                </a:solidFill>
                <a:latin typeface="Courier"/>
              </a:rPr>
              <a:t>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conf.int, </a:t>
            </a:r>
            <a:r>
              <a:rPr>
                <a:solidFill>
                  <a:srgbClr val="657422"/>
                </a:solidFill>
                <a:latin typeface="Courier"/>
              </a:rPr>
              <a:t>lty=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col=</a:t>
            </a:r>
            <a:r>
              <a:rPr>
                <a:solidFill>
                  <a:srgbClr val="20794D"/>
                </a:solidFill>
                <a:latin typeface="Courier"/>
              </a:rPr>
              <a:t>"red"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text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1.1</a:t>
            </a:r>
            <a:r>
              <a:rPr>
                <a:solidFill>
                  <a:srgbClr val="003B4F"/>
                </a:solidFill>
                <a:latin typeface="Courier"/>
              </a:rPr>
              <a:t>, 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conf.int[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],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conf.int[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],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text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1.1</a:t>
            </a:r>
            <a:r>
              <a:rPr>
                <a:solidFill>
                  <a:srgbClr val="003B4F"/>
                </a:solidFill>
                <a:latin typeface="Courier"/>
              </a:rPr>
              <a:t>, 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conf.int[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],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conf.int[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],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</p:txBody>
      </p:sp>
    </p:spTree>
  </p:cSld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Experimentelles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Wichtige Konzepte</a:t>
            </a:r>
            <a:r>
              <a:rPr/>
              <a:t>: Randomisierung, Kontrolle, Randomized Control Trial (RCT)</a:t>
            </a:r>
          </a:p>
          <a:p>
            <a:pPr lvl="0"/>
            <a:r>
              <a:rPr b="1"/>
              <a:t>Experimentierfehler vermeiden</a:t>
            </a:r>
            <a:r>
              <a:rPr/>
              <a:t>:</a:t>
            </a:r>
          </a:p>
          <a:p>
            <a:pPr lvl="1"/>
            <a:r>
              <a:rPr/>
              <a:t>Placebo-Effekt</a:t>
            </a:r>
          </a:p>
          <a:p>
            <a:pPr lvl="1"/>
            <a:r>
              <a:rPr/>
              <a:t>Hawthorne-Effekt</a:t>
            </a:r>
          </a:p>
          <a:p>
            <a:pPr lvl="1"/>
            <a:r>
              <a:rPr/>
              <a:t>Observer Bias</a:t>
            </a:r>
          </a:p>
          <a:p>
            <a:pPr lvl="1"/>
            <a:r>
              <a:rPr/>
              <a:t>Selection Bias</a:t>
            </a:r>
          </a:p>
          <a:p>
            <a:pPr lvl="0"/>
            <a:r>
              <a:rPr b="1"/>
              <a:t>Die Statistik-Pille</a:t>
            </a:r>
            <a:r>
              <a:rPr/>
              <a:t>: Praktisches Beispiel eines Experimentaufbaus</a:t>
            </a:r>
          </a:p>
          <a:p>
            <a:pPr lvl="1"/>
            <a:r>
              <a:rPr/>
              <a:t>Testgruppe vs. Kontrollgruppe</a:t>
            </a:r>
          </a:p>
          <a:p>
            <a:pPr lvl="1"/>
            <a:r>
              <a:rPr/>
              <a:t>Blindtest vs. Doppelblindtest</a:t>
            </a:r>
          </a:p>
        </p:txBody>
      </p:sp>
    </p:spTree>
  </p:cSld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7: t-Tests</a:t>
            </a:r>
          </a:p>
        </p:txBody>
      </p:sp>
    </p:spTree>
  </p:cSld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Historischer Kontext und Entwicklung</a:t>
                </a:r>
              </a:p>
              <a:p>
                <a:pPr lvl="0"/>
                <a:r>
                  <a:rPr b="1"/>
                  <a:t>William Sealy Gosset und Guinness</a:t>
                </a:r>
                <a:r>
                  <a:rPr/>
                  <a:t>: Ein Statistiker in der Brauerei</a:t>
                </a:r>
              </a:p>
              <a:p>
                <a:pPr lvl="0"/>
                <a:r>
                  <a:rPr b="1"/>
                  <a:t>Warum “Student’s t-Test”?</a:t>
                </a:r>
                <a:r>
                  <a:rPr/>
                  <a:t>: Das Pseudonym hinter der Methode</a:t>
                </a:r>
              </a:p>
              <a:p>
                <a:pPr lvl="0"/>
                <a:r>
                  <a:rPr b="1"/>
                  <a:t>Entwicklung über die Zeit</a:t>
                </a:r>
                <a:r>
                  <a:rPr/>
                  <a:t>: Vom originalen t-Test zu modernen Varianten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Theoretische Grundlagen</a:t>
                </a:r>
              </a:p>
              <a:p>
                <a:pPr lvl="0"/>
                <a:r>
                  <a:rPr b="1"/>
                  <a:t>Die t-Verteilung</a:t>
                </a:r>
                <a:r>
                  <a:rPr/>
                  <a:t>: Ähnlichkeit zur Normalverteilung mit dickeren “Schwänzen”</a:t>
                </a:r>
              </a:p>
              <a:p>
                <a:pPr lvl="0"/>
                <a:r>
                  <a:rPr b="1"/>
                  <a:t>Freiheitsgrade</a:t>
                </a:r>
                <a:r>
                  <a:rPr/>
                  <a:t>: Wie sie die Form der t-Verteilung beeinflussen</a:t>
                </a:r>
              </a:p>
              <a:p>
                <a:pPr lvl="0"/>
                <a:r>
                  <a:rPr b="1"/>
                  <a:t>Visualisierung unterschiedlicher t-Verteilungen</a:t>
                </a:r>
                <a:r>
                  <a:rPr/>
                  <a:t>:</a:t>
                </a:r>
              </a:p>
              <a:p>
                <a:pPr lvl="1" indent="0">
                  <a:buNone/>
                </a:pPr>
                <a:r>
                  <a:rPr>
                    <a:solidFill>
                      <a:srgbClr val="5E5E5E"/>
                    </a:solidFill>
                    <a:latin typeface="Courier"/>
                  </a:rPr>
                  <a:t># Vergleich von t-Verteilungen mit unterschiedlichen Freiheitsgraden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x &lt;-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seq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-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4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4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length.out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1000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y_normal &lt;-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dnorm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(x)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y_t1 &lt;-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dt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(x,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df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 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# 1 Freiheitsgrad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y_t5 &lt;-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dt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(x,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df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5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 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# 5 Freiheitsgrade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y_t30 &lt;-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dt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(x,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df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30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 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# 30 Freiheitsgrade</a:t>
                </a:r>
                <a:br/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plot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(x, y_normal,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type=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"l"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lwd=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2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col=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"black"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  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main=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"t-Verteilungen im Vergleich zur Normalverteilung"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  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xlab=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"x"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ylab=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"Wahrscheinlichkeitsdichte"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lines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(x, y_t1,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lwd=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2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col=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"red"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lines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(x, y_t5,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lwd=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2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col=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"blue"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lines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(x, y_t30,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lwd=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2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col=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"green"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legend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"topright"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    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legend=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c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"Normalverteilung"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"t (df=1)"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"t (df=5)"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"t (df=30)"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),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    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col=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c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"black"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"red"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"blue"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"green"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lwd=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2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Arten von t-Tests</a:t>
                </a:r>
              </a:p>
              <a:p>
                <a:pPr lvl="0"/>
                <a:r>
                  <a:rPr b="1"/>
                  <a:t>Einstichproben-t-Test</a:t>
                </a:r>
                <a:r>
                  <a:rPr/>
                  <a:t>: Vergleich mit bekanntem oder hypothetischem Wert</a:t>
                </a:r>
              </a:p>
              <a:p>
                <a:pPr lvl="1"/>
                <a:r>
                  <a:rPr/>
                  <a:t>Anwendungsbeispiel: Entspricht der mittlere Blutzuckerwert einer Patientengruppe dem Normalwert?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acc>
                          <m:accPr>
                            <m:chr m:val="‾"/>
                          </m:accPr>
                          <m:e>
                            <m:r>
                              <m:t>x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m:t>−</m:t>
                        </m:r>
                        <m:sSub>
                          <m:e>
                            <m:r>
                              <m:t>μ</m:t>
                            </m:r>
                          </m:e>
                          <m:sub>
                            <m:r>
                              <m:t>0</m:t>
                            </m:r>
                          </m:sub>
                        </m:sSub>
                      </m:num>
                      <m:den>
                        <m:r>
                          <m:t>s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  <a:p>
                <a:pPr lvl="0"/>
                <a:r>
                  <a:rPr b="1"/>
                  <a:t>Zweistichproben-t-Test (unabhängig)</a:t>
                </a:r>
                <a:r>
                  <a:rPr/>
                  <a:t>: Vergleich zweier unabhängiger Gruppen</a:t>
                </a:r>
              </a:p>
              <a:p>
                <a:pPr lvl="1"/>
                <a:r>
                  <a:rPr/>
                  <a:t>Anwendungsbeispiel: Unterscheiden sich die Testergebnisse zweier unterschiedlicher Lernmethoden?</a:t>
                </a:r>
              </a:p>
              <a:p>
                <a:pPr lvl="1"/>
                <a:r>
                  <a:rPr/>
                  <a:t>Formel bei gleichen Varianzen: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sSub>
                          <m:e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−</m:t>
                        </m:r>
                        <m:sSub>
                          <m:e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m:t>2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p</m:t>
                            </m:r>
                          </m:sub>
                        </m:sSub>
                        <m:rad>
                          <m:radPr>
                            <m:degHide m:val="on"/>
                          </m:radPr>
                          <m:deg/>
                          <m:e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m:rPr>
                                <m:sty m:val="p"/>
                              </m:rPr>
                              <m:t>+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den>
                    </m:f>
                  </m:oMath>
                </a14:m>
              </a:p>
              <a:p>
                <a:pPr lvl="0"/>
                <a:r>
                  <a:rPr b="1"/>
                  <a:t>Gepaarter t-Test (abhängig)</a:t>
                </a:r>
                <a:r>
                  <a:rPr/>
                  <a:t>: Vergleich verbundener Messungen</a:t>
                </a:r>
              </a:p>
              <a:p>
                <a:pPr lvl="1"/>
                <a:r>
                  <a:rPr/>
                  <a:t>Anwendungsbeispiel: Vor-Nach-Vergleich einer Intervention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acc>
                          <m:accPr>
                            <m:chr m:val="‾"/>
                          </m:accPr>
                          <m:e>
                            <m:r>
                              <m:t>d</m:t>
                            </m:r>
                          </m:e>
                        </m:acc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d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/</m:t>
                        </m:r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  <a:p>
                <a:pPr lvl="0"/>
                <a:r>
                  <a:rPr b="1"/>
                  <a:t>Welch-Test</a:t>
                </a:r>
                <a:r>
                  <a:rPr/>
                  <a:t>: Variante für ungleiche Varianzen</a:t>
                </a:r>
              </a:p>
              <a:p>
                <a:pPr lvl="1"/>
                <a:r>
                  <a:rPr/>
                  <a:t>Anwendungsbeispiel: Wenn die Streuung in beiden Gruppen deutlich unterschiedlich ist</a:t>
                </a:r>
              </a:p>
              <a:p>
                <a:pPr lvl="1"/>
                <a:r>
                  <a:rPr/>
                  <a:t>Angepasste Freiheitsgrade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Voraussetzungen der t-Tests</a:t>
                </a:r>
              </a:p>
              <a:p>
                <a:pPr lvl="0"/>
                <a:r>
                  <a:rPr b="1"/>
                  <a:t>Normalverteilung</a:t>
                </a:r>
                <a:r>
                  <a:rPr/>
                  <a:t>: Robustheit bei Verletzungen</a:t>
                </a:r>
              </a:p>
              <a:p>
                <a:pPr lvl="0"/>
                <a:r>
                  <a:rPr b="1"/>
                  <a:t>Varianzhomogenität</a:t>
                </a:r>
                <a:r>
                  <a:rPr/>
                  <a:t>: Bedeutung und Tests (Levene-Test, F-Test)</a:t>
                </a:r>
              </a:p>
              <a:p>
                <a:pPr lvl="0"/>
                <a:r>
                  <a:rPr b="1"/>
                  <a:t>Unabhängigkeit der Beobachtungen</a:t>
                </a:r>
                <a:r>
                  <a:rPr/>
                  <a:t>: Kritisch für die Gültigkeit</a:t>
                </a:r>
              </a:p>
              <a:p>
                <a:pPr lvl="0"/>
                <a:r>
                  <a:rPr b="1"/>
                  <a:t>Zentraler Grenzwertsatz als Rettungsanker</a:t>
                </a:r>
                <a:r>
                  <a:rPr/>
                  <a:t>: Wann können wir uns darauf verlassen?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Praktische Durchführung in R</a:t>
                </a:r>
              </a:p>
              <a:p>
                <a:pPr lvl="0"/>
                <a:r>
                  <a:rPr b="1"/>
                  <a:t>Einstichproben-t-Test</a:t>
                </a:r>
                <a:r>
                  <a:rPr/>
                  <a:t>:</a:t>
                </a:r>
              </a:p>
              <a:p>
                <a:pPr lvl="1" indent="0">
                  <a:buNone/>
                </a:pPr>
                <a:r>
                  <a:rPr>
                    <a:solidFill>
                      <a:srgbClr val="5E5E5E"/>
                    </a:solidFill>
                    <a:latin typeface="Courier"/>
                  </a:rPr>
                  <a:t># Hypothetischer Wert: 100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t.test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(daten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$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werte,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mu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100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</a:p>
              <a:p>
                <a:pPr lvl="0"/>
                <a:r>
                  <a:rPr b="1"/>
                  <a:t>Zweistichproben-t-Test</a:t>
                </a:r>
                <a:r>
                  <a:rPr/>
                  <a:t>:</a:t>
                </a:r>
              </a:p>
              <a:p>
                <a:pPr lvl="1" indent="0">
                  <a:buNone/>
                </a:pPr>
                <a:r>
                  <a:rPr>
                    <a:solidFill>
                      <a:srgbClr val="5E5E5E"/>
                    </a:solidFill>
                    <a:latin typeface="Courier"/>
                  </a:rPr>
                  <a:t># Unabhängige Gruppen, gleiche Varianzen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t.test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(werte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~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gruppe,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data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daten,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var.equal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8F5902"/>
                    </a:solidFill>
                    <a:latin typeface="Courier"/>
                  </a:rPr>
                  <a:t>TRUE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br/>
                <a:r>
                  <a:rPr>
                    <a:solidFill>
                      <a:srgbClr val="5E5E5E"/>
                    </a:solidFill>
                    <a:latin typeface="Courier"/>
                  </a:rPr>
                  <a:t># Unabhängige Gruppen, ungleiche Varianzen (Welch-Test)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t.test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(werte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~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gruppe,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data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daten)</a:t>
                </a:r>
              </a:p>
              <a:p>
                <a:pPr lvl="0"/>
                <a:r>
                  <a:rPr b="1"/>
                  <a:t>Gepaarter t-Test</a:t>
                </a:r>
                <a:r>
                  <a:rPr/>
                  <a:t>:</a:t>
                </a:r>
              </a:p>
              <a:p>
                <a:pPr lvl="1" indent="0">
                  <a:buNone/>
                </a:pPr>
                <a:r>
                  <a:rPr>
                    <a:solidFill>
                      <a:srgbClr val="5E5E5E"/>
                    </a:solidFill>
                    <a:latin typeface="Courier"/>
                  </a:rPr>
                  <a:t># Verbundene Messungen (z.B. vorher-nachher)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t.test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(daten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$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nachher, daten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$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vorher,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paired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8F5902"/>
                    </a:solidFill>
                    <a:latin typeface="Courier"/>
                  </a:rPr>
                  <a:t>TRUE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Effektstärken für t-Tests</a:t>
                </a:r>
              </a:p>
              <a:p>
                <a:pPr lvl="0"/>
                <a:r>
                  <a:rPr b="1"/>
                  <a:t>Cohen’s d</a:t>
                </a:r>
                <a:r>
                  <a:rPr/>
                  <a:t>: Standardisierte Mittelwertdifferenz</a:t>
                </a:r>
              </a:p>
              <a:p>
                <a:pPr lvl="1"/>
                <a:r>
                  <a:rPr/>
                  <a:t>Kleine (d = 0.2), mittlere (d = 0.5) und große (d = 0.8) Effekte</a:t>
                </a:r>
              </a:p>
              <a:p>
                <a:pPr lvl="1"/>
                <a:r>
                  <a:rPr/>
                  <a:t>Berechnung in R:</a:t>
                </a:r>
              </a:p>
              <a:p>
                <a:pPr lvl="2" indent="0">
                  <a:buNone/>
                </a:pPr>
                <a:r>
                  <a:rPr>
                    <a:solidFill>
                      <a:srgbClr val="4758AB"/>
                    </a:solidFill>
                    <a:latin typeface="Courier"/>
                  </a:rPr>
                  <a:t>library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(effsize)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cohen.d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(werte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~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gruppe,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data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daten)</a:t>
                </a:r>
              </a:p>
              <a:p>
                <a:pPr lvl="0"/>
                <a:r>
                  <a:rPr b="1"/>
                  <a:t>Hedges’ g</a:t>
                </a:r>
                <a:r>
                  <a:rPr/>
                  <a:t>: Korrektur für kleine Stichproben</a:t>
                </a:r>
              </a:p>
              <a:p>
                <a:pPr lvl="0"/>
                <a:r>
                  <a:rPr b="1"/>
                  <a:t>Bedeutung der Effektstärke</a:t>
                </a:r>
                <a:r>
                  <a:rPr/>
                  <a:t>: Praktische Relevanz vs. statistische Signifikanz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Visualisierung von t-Test-Ergebnissen</a:t>
                </a:r>
              </a:p>
              <a:p>
                <a:pPr lvl="0"/>
                <a:r>
                  <a:rPr b="1"/>
                  <a:t>Boxplots mit Signifikanzmarkierungen</a:t>
                </a:r>
                <a:r>
                  <a:rPr/>
                  <a:t>:</a:t>
                </a:r>
              </a:p>
              <a:p>
                <a:pPr lvl="1" indent="0">
                  <a:buNone/>
                </a:pPr>
                <a:r>
                  <a:rPr>
                    <a:solidFill>
                      <a:srgbClr val="4758AB"/>
                    </a:solidFill>
                    <a:latin typeface="Courier"/>
                  </a:rPr>
                  <a:t>library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(ggplot2)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ggplot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(daten,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aes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x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gruppe,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y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werte,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fill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gruppe))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+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geom_boxplot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()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+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stat_summary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fun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mean,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geom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"point"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shape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18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size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3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+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theme_minimal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()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+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labs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title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"Vergleich der Gruppenmittelwerte"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    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subtitle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"t-Test: p &lt; 0.05*"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</a:p>
              <a:p>
                <a:pPr lvl="0"/>
                <a:r>
                  <a:rPr b="1"/>
                  <a:t>Mittelwerte mit Konfidenzintervallen</a:t>
                </a:r>
                <a:r>
                  <a:rPr/>
                  <a:t>:</a:t>
                </a:r>
              </a:p>
              <a:p>
                <a:pPr lvl="1" indent="0">
                  <a:buNone/>
                </a:pPr>
                <a:r>
                  <a:rPr>
                    <a:solidFill>
                      <a:srgbClr val="4758AB"/>
                    </a:solidFill>
                    <a:latin typeface="Courier"/>
                  </a:rPr>
                  <a:t>ggplot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(daten_summary,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aes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x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gruppe,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y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mittelwert,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fill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gruppe))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+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geom_bar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stat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"identity"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position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position_dodge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())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+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geom_errorbar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aes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ymin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mittelwert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-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ci,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ymax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mittelwert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+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ci),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            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width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0.2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position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position_dodge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0.9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))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+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theme_minimal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()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+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labs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title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"Mittelwerte mit 95%-Konfidenzintervallen"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Interpretation und Berichterstattung</a:t>
                </a:r>
              </a:p>
              <a:p>
                <a:pPr lvl="0"/>
                <a:r>
                  <a:rPr b="1"/>
                  <a:t>Korrekte Interpretation des p-Werts</a:t>
                </a:r>
                <a:r>
                  <a:rPr/>
                  <a:t>: Häufige Fehlinterpretationen vermeiden</a:t>
                </a:r>
              </a:p>
              <a:p>
                <a:pPr lvl="0"/>
                <a:r>
                  <a:rPr b="1"/>
                  <a:t>Angabe des Konfidenzintervalls</a:t>
                </a:r>
                <a:r>
                  <a:rPr/>
                  <a:t>: Zusätzliche Information zur Präzision</a:t>
                </a:r>
              </a:p>
              <a:p>
                <a:pPr lvl="0"/>
                <a:r>
                  <a:rPr b="1"/>
                  <a:t>Standardisierte Berichtsform</a:t>
                </a:r>
                <a:r>
                  <a:rPr/>
                  <a:t>: APA-Style für wissenschaftliche Publikationen</a:t>
                </a:r>
              </a:p>
              <a:p>
                <a:pPr lvl="0"/>
                <a:r>
                  <a:rPr b="1"/>
                  <a:t>Beispiel</a:t>
                </a:r>
                <a:r>
                  <a:rPr/>
                  <a:t>: “Ein unabhängiger t-Test zeigte einen signifikanten Unterschied zwischen den Gruppen (t(28) = 2.45, p = 0.02, d = 0.89). Die Experimentalgruppe (M = 25.3, SD = 4.2) erzielte höhere Werte als die Kontrollgruppe (M = 21.7, SD = 3.8).”</a:t>
                </a:r>
              </a:p>
            </p:txBody>
          </p:sp>
        </mc:Choice>
      </mc:AlternateContent>
    </p:spTree>
  </p:cSld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Sitzung 8: ANOVA und Umfragedesign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ANOVA-Grundlagen</a:t>
                </a:r>
              </a:p>
              <a:p>
                <a:pPr lvl="0"/>
                <a:r>
                  <a:rPr b="1"/>
                  <a:t>Vom t-Test zur ANOVA</a:t>
                </a:r>
                <a:r>
                  <a:rPr/>
                  <a:t>: Natürliche Erweiterung für mehr als zwei Gruppen</a:t>
                </a:r>
              </a:p>
              <a:p>
                <a:pPr lvl="0"/>
                <a:r>
                  <a:rPr b="1"/>
                  <a:t>Varianzzerlegung</a:t>
                </a:r>
                <a:r>
                  <a:rPr/>
                  <a:t>: Zwischen- vs. Innerhalb-Gruppenvarianz</a:t>
                </a:r>
              </a:p>
              <a:p>
                <a:pPr lvl="0"/>
                <a:r>
                  <a:rPr b="1"/>
                  <a:t>F-Verteilung und F-Statistik</a:t>
                </a:r>
                <a:r>
                  <a:rPr/>
                  <a:t>: Verhältnis der Varianzen</a:t>
                </a:r>
              </a:p>
              <a:p>
                <a:pPr lvl="0"/>
                <a:r>
                  <a:rPr b="1"/>
                  <a:t>Grundformel</a:t>
                </a:r>
                <a:r>
                  <a:rPr/>
                  <a:t>: </a:t>
                </a:r>
                <a14:m>
                  <m:oMath xmlns:m="http://schemas.openxmlformats.org/officeDocument/2006/math">
                    <m:r>
                      <m:t>F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rPr>
                            <m:nor/>
                            <m:sty m:val="p"/>
                          </m:rPr>
                          <m:t>Varianz zwischen Gruppen</m:t>
                        </m:r>
                      </m:num>
                      <m:den>
                        <m:r>
                          <m:rPr>
                            <m:nor/>
                            <m:sty m:val="p"/>
                          </m:rPr>
                          <m:t>Varianz innerhalb Gruppen</m:t>
                        </m:r>
                      </m:den>
                    </m:f>
                  </m:oMath>
                </a14:m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Einfaktorielle ANOVA</a:t>
                </a:r>
              </a:p>
              <a:p>
                <a:pPr lvl="0"/>
                <a:r>
                  <a:rPr b="1"/>
                  <a:t>Voraussetzungen</a:t>
                </a:r>
                <a:r>
                  <a:rPr/>
                  <a:t>:</a:t>
                </a:r>
              </a:p>
              <a:p>
                <a:pPr lvl="1"/>
                <a:r>
                  <a:rPr/>
                  <a:t>Normalverteilung der Residuen</a:t>
                </a:r>
              </a:p>
              <a:p>
                <a:pPr lvl="1"/>
                <a:r>
                  <a:rPr/>
                  <a:t>Homoskedastizität (Varianzhomogenität)</a:t>
                </a:r>
              </a:p>
              <a:p>
                <a:pPr lvl="1"/>
                <a:r>
                  <a:rPr/>
                  <a:t>Unabhängigkeit der Beobachtungen</a:t>
                </a:r>
              </a:p>
              <a:p>
                <a:pPr lvl="0"/>
                <a:r>
                  <a:rPr b="1"/>
                  <a:t>Durchführung in R</a:t>
                </a:r>
                <a:r>
                  <a:rPr/>
                  <a:t>:</a:t>
                </a:r>
              </a:p>
              <a:p>
                <a:pPr lvl="1" indent="0">
                  <a:buNone/>
                </a:pPr>
                <a:r>
                  <a:rPr>
                    <a:solidFill>
                      <a:srgbClr val="5E5E5E"/>
                    </a:solidFill>
                    <a:latin typeface="Courier"/>
                  </a:rPr>
                  <a:t># Einfaktorielle ANOVA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anova_result &lt;-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aov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(werte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~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gruppe,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data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daten)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summary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(anova_result)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Post-hoc Tests</a:t>
                </a:r>
              </a:p>
              <a:p>
                <a:pPr lvl="0"/>
                <a:r>
                  <a:rPr b="1"/>
                  <a:t>Warum Post-hoc Tests?</a:t>
                </a:r>
                <a:r>
                  <a:rPr/>
                  <a:t>: ANOVA sagt nur, dass Unterschiede existieren</a:t>
                </a:r>
              </a:p>
              <a:p>
                <a:pPr lvl="0"/>
                <a:r>
                  <a:rPr b="1"/>
                  <a:t>Tukey’s HSD</a:t>
                </a:r>
                <a:r>
                  <a:rPr/>
                  <a:t>: Häufig verwendeter Test für alle paarweisen Vergleiche</a:t>
                </a:r>
              </a:p>
              <a:p>
                <a:pPr lvl="0"/>
                <a:r>
                  <a:rPr b="1"/>
                  <a:t>Bonferroni-Korrektur</a:t>
                </a:r>
                <a:r>
                  <a:rPr/>
                  <a:t>: Kontrolle des Alpha-Fehlers bei multiplen Vergleichen</a:t>
                </a:r>
              </a:p>
              <a:p>
                <a:pPr lvl="0"/>
                <a:r>
                  <a:rPr b="1"/>
                  <a:t>Durchführung in R</a:t>
                </a:r>
                <a:r>
                  <a:rPr/>
                  <a:t>:</a:t>
                </a:r>
              </a:p>
              <a:p>
                <a:pPr lvl="1" indent="0">
                  <a:buNone/>
                </a:pPr>
                <a:r>
                  <a:rPr>
                    <a:solidFill>
                      <a:srgbClr val="5E5E5E"/>
                    </a:solidFill>
                    <a:latin typeface="Courier"/>
                  </a:rPr>
                  <a:t># Tukey's HSD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TukeyHSD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(anova_result)</a:t>
                </a:r>
                <a:br/>
                <a:br/>
                <a:r>
                  <a:rPr>
                    <a:solidFill>
                      <a:srgbClr val="5E5E5E"/>
                    </a:solidFill>
                    <a:latin typeface="Courier"/>
                  </a:rPr>
                  <a:t># Alternativ mit dem Paket 'multcomp'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library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(multcomp)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post_hoc &lt;-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glht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(anova_result,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linfct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mcp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gruppe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"Tukey"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summary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(post_hoc)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Visualisierung von ANOVA-Ergebnissen</a:t>
                </a:r>
              </a:p>
              <a:p>
                <a:pPr lvl="0"/>
                <a:r>
                  <a:rPr b="1"/>
                  <a:t>Boxplots mit Post-hoc-Informationen</a:t>
                </a:r>
                <a:r>
                  <a:rPr/>
                  <a:t>:</a:t>
                </a:r>
              </a:p>
              <a:p>
                <a:pPr lvl="1" indent="0">
                  <a:buNone/>
                </a:pPr>
                <a:r>
                  <a:rPr>
                    <a:solidFill>
                      <a:srgbClr val="4758AB"/>
                    </a:solidFill>
                    <a:latin typeface="Courier"/>
                  </a:rPr>
                  <a:t>library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(ggplot2)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ggplot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(daten,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aes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x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gruppe,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y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werte,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fill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gruppe))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+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geom_boxplot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()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+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theme_minimal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()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+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labs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title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"Vergleich der Gruppen (ANOVA)"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    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subtitle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"F(2, 57) = 14.3, p &lt; 0.001"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</a:p>
              <a:p>
                <a:pPr lvl="0"/>
                <a:r>
                  <a:rPr b="1"/>
                  <a:t>Interaktionsplots (für mehrfaktorielle ANOVA)</a:t>
                </a:r>
                <a:r>
                  <a:rPr/>
                  <a:t>:</a:t>
                </a:r>
              </a:p>
              <a:p>
                <a:pPr lvl="1" indent="0">
                  <a:buNone/>
                </a:pPr>
                <a:r>
                  <a:rPr>
                    <a:solidFill>
                      <a:srgbClr val="5E5E5E"/>
                    </a:solidFill>
                    <a:latin typeface="Courier"/>
                  </a:rPr>
                  <a:t># Für mehrfaktorielle ANOVA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interaction.plot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(daten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$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faktor1, daten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$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faktor2, daten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$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werte,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              mean,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xlab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"Faktor 1"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ylab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"Mittelwert"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             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trace.label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"Faktor 2"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Umfragen und Datenerhebung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Grundsätzliche Aspekte der Datenerhebung</a:t>
                </a:r>
              </a:p>
              <a:p>
                <a:pPr lvl="0"/>
                <a:r>
                  <a:rPr b="1"/>
                  <a:t>Primärdaten vs. Sekundärdaten</a:t>
                </a:r>
                <a:r>
                  <a:rPr/>
                  <a:t>: Vor- und Nachteile</a:t>
                </a:r>
              </a:p>
              <a:p>
                <a:pPr lvl="0"/>
                <a:r>
                  <a:rPr b="1"/>
                  <a:t>Quantitative vs. qualitative Forschung</a:t>
                </a:r>
                <a:r>
                  <a:rPr/>
                  <a:t>: Unterschiedliche Ansätze und Zielsetzungen</a:t>
                </a:r>
              </a:p>
              <a:p>
                <a:pPr lvl="0"/>
                <a:r>
                  <a:rPr b="1"/>
                  <a:t>Mixed Methods</a:t>
                </a:r>
                <a:r>
                  <a:rPr/>
                  <a:t>: Kombination verschiedener Ansätze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Umfragedesign</a:t>
                </a:r>
              </a:p>
              <a:p>
                <a:pPr lvl="0"/>
                <a:r>
                  <a:rPr b="1"/>
                  <a:t>Fragentypen</a:t>
                </a:r>
                <a:r>
                  <a:rPr/>
                  <a:t>:</a:t>
                </a:r>
              </a:p>
              <a:p>
                <a:pPr lvl="1"/>
                <a:r>
                  <a:rPr/>
                  <a:t>Offene vs. geschlossene Fragen</a:t>
                </a:r>
              </a:p>
              <a:p>
                <a:pPr lvl="1"/>
                <a:r>
                  <a:rPr/>
                  <a:t>Single-Choice vs. Multiple-Choice</a:t>
                </a:r>
              </a:p>
              <a:p>
                <a:pPr lvl="1"/>
                <a:r>
                  <a:rPr/>
                  <a:t>Likert-Skalen: Abstufungen und Best Practices</a:t>
                </a:r>
              </a:p>
              <a:p>
                <a:pPr lvl="0"/>
                <a:r>
                  <a:rPr b="1"/>
                  <a:t>Skalendesign</a:t>
                </a:r>
                <a:r>
                  <a:rPr/>
                  <a:t>:</a:t>
                </a:r>
              </a:p>
              <a:p>
                <a:pPr lvl="1"/>
                <a:r>
                  <a:rPr/>
                  <a:t>Balance: Gleiche Anzahl positiver und negativer Optionen</a:t>
                </a:r>
              </a:p>
              <a:p>
                <a:pPr lvl="1"/>
                <a:r>
                  <a:rPr/>
                  <a:t>Neutraloption: Ja oder nein?</a:t>
                </a:r>
              </a:p>
              <a:p>
                <a:pPr lvl="1"/>
                <a:r>
                  <a:rPr/>
                  <a:t>Skalenlänge: 5-, 7- oder 10-Punkt-Skalen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Typische Fehlerquellen und Verzerrungen</a:t>
                </a:r>
              </a:p>
              <a:p>
                <a:pPr lvl="0"/>
                <a:r>
                  <a:rPr b="1"/>
                  <a:t>Stichprobenverzerrung (Sampling Bias)</a:t>
                </a:r>
                <a:r>
                  <a:rPr/>
                  <a:t>:</a:t>
                </a:r>
              </a:p>
              <a:p>
                <a:pPr lvl="1"/>
                <a:r>
                  <a:rPr/>
                  <a:t>Convenience Sampling</a:t>
                </a:r>
              </a:p>
              <a:p>
                <a:pPr lvl="1"/>
                <a:r>
                  <a:rPr/>
                  <a:t>Self-Selection Bias</a:t>
                </a:r>
              </a:p>
              <a:p>
                <a:pPr lvl="1"/>
                <a:r>
                  <a:rPr/>
                  <a:t>Non-Response Bias</a:t>
                </a:r>
              </a:p>
              <a:p>
                <a:pPr lvl="0"/>
                <a:r>
                  <a:rPr b="1"/>
                  <a:t>Antwortverzerrungen</a:t>
                </a:r>
                <a:r>
                  <a:rPr/>
                  <a:t>:</a:t>
                </a:r>
              </a:p>
              <a:p>
                <a:pPr lvl="1"/>
                <a:r>
                  <a:rPr/>
                  <a:t>Social Desirability Bias</a:t>
                </a:r>
              </a:p>
              <a:p>
                <a:pPr lvl="1"/>
                <a:r>
                  <a:rPr/>
                  <a:t>Acquiescence Bias (Ja-Sage-Tendenz)</a:t>
                </a:r>
              </a:p>
              <a:p>
                <a:pPr lvl="1"/>
                <a:r>
                  <a:rPr/>
                  <a:t>Extremity Bias (Tendenz zu Extremantworten)</a:t>
                </a:r>
              </a:p>
              <a:p>
                <a:pPr lvl="1"/>
                <a:r>
                  <a:rPr/>
                  <a:t>Central Tendency Bias (Tendenz zur Mitte)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Fallbeispiele von Verzerrungen</a:t>
                </a:r>
              </a:p>
              <a:p>
                <a:pPr lvl="0"/>
                <a:r>
                  <a:rPr b="1"/>
                  <a:t>Survivorship Bias</a:t>
                </a:r>
                <a:r>
                  <a:rPr/>
                  <a:t>: Beobachtungen der “Überlebenden”</a:t>
                </a:r>
              </a:p>
              <a:p>
                <a:pPr lvl="0"/>
                <a:r>
                  <a:rPr b="1"/>
                  <a:t>Verzerrung durch fehlende Daten</a:t>
                </a:r>
                <a:r>
                  <a:rPr/>
                  <a:t>: Systematische vs. zufällige fehlende Werte</a:t>
                </a:r>
              </a:p>
              <a:p>
                <a:pPr lvl="0"/>
                <a:r>
                  <a:rPr b="1"/>
                  <a:t>Kulturelle Unterschiede in der Beantwortung</a:t>
                </a:r>
                <a:r>
                  <a:rPr/>
                  <a:t>: Internationale Studien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Praktische Tipps für bessere Umfragen</a:t>
                </a:r>
              </a:p>
              <a:p>
                <a:pPr lvl="0"/>
                <a:r>
                  <a:rPr b="1"/>
                  <a:t>Frageformulierung</a:t>
                </a:r>
                <a:r>
                  <a:rPr/>
                  <a:t>: Klar, präzise, neutral</a:t>
                </a:r>
              </a:p>
              <a:p>
                <a:pPr lvl="0"/>
                <a:r>
                  <a:rPr b="1"/>
                  <a:t>Umfragelänge</a:t>
                </a:r>
                <a:r>
                  <a:rPr/>
                  <a:t>: Ermüdung und Abbruchquoten</a:t>
                </a:r>
              </a:p>
              <a:p>
                <a:pPr lvl="0"/>
                <a:r>
                  <a:rPr b="1"/>
                  <a:t>Pretests durchführen</a:t>
                </a:r>
                <a:r>
                  <a:rPr/>
                  <a:t>: Frühe Probleme erkennen</a:t>
                </a:r>
              </a:p>
              <a:p>
                <a:pPr lvl="0"/>
                <a:r>
                  <a:rPr b="1"/>
                  <a:t>Datenqualitätsprüfung</a:t>
                </a:r>
                <a:r>
                  <a:rPr/>
                  <a:t>: Validierung während und nach der Erhebung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Online-Tools und Software</a:t>
                </a:r>
              </a:p>
              <a:p>
                <a:pPr lvl="0"/>
                <a:r>
                  <a:rPr b="1"/>
                  <a:t>Umfragetools</a:t>
                </a:r>
                <a:r>
                  <a:rPr/>
                  <a:t>: SurveyMonkey, Google Forms, LimeSurvey, Qualtrics</a:t>
                </a:r>
              </a:p>
              <a:p>
                <a:pPr lvl="0"/>
                <a:r>
                  <a:rPr b="1"/>
                  <a:t>Integration mit R</a:t>
                </a:r>
                <a:r>
                  <a:rPr/>
                  <a:t>: Datenimport und -analyse</a:t>
                </a:r>
              </a:p>
            </p:txBody>
          </p:sp>
        </mc:Choice>
      </mc:AlternateContent>
    </p:spTree>
  </p:cSld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Sitzung 9: Korrelationsanalyse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Grundkonzepte der Korrelation</a:t>
                </a:r>
              </a:p>
              <a:p>
                <a:pPr lvl="0"/>
                <a:r>
                  <a:rPr b="1"/>
                  <a:t>Definition</a:t>
                </a:r>
                <a:r>
                  <a:rPr/>
                  <a:t>: Stärke und Richtung eines Zusammenhangs zwischen Variablen</a:t>
                </a:r>
              </a:p>
              <a:p>
                <a:pPr lvl="0"/>
                <a:r>
                  <a:rPr b="1"/>
                  <a:t>Unterschied zu Kausalität</a:t>
                </a:r>
                <a:r>
                  <a:rPr/>
                  <a:t>: Korrelation impliziert keine Ursache-Wirkungs-Beziehung</a:t>
                </a:r>
              </a:p>
              <a:p>
                <a:pPr lvl="0"/>
                <a:r>
                  <a:rPr b="1"/>
                  <a:t>Gemeinsame Varianz</a:t>
                </a:r>
                <a:r>
                  <a:rPr/>
                  <a:t>: Was der Korrelationskoeffizient wirklich misst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Von der Kovarianz zur Korrelation</a:t>
                </a:r>
              </a:p>
              <a:p>
                <a:pPr lvl="0"/>
                <a:r>
                  <a:rPr b="1"/>
                  <a:t>Kovarianz</a:t>
                </a:r>
                <a:r>
                  <a:rPr/>
                  <a:t>: Unstandarisiertes Maß für gemeinsame Variation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Cov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X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Y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t>1</m:t>
                        </m:r>
                      </m:num>
                      <m:den>
                        <m:r>
                          <m:t>n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bHide m:val="off"/>
                        <m:supHide m:val="off"/>
                      </m:naryPr>
                      <m:sub>
                        <m:r>
                          <m:t>i</m:t>
                        </m:r>
                        <m:r>
                          <m:rPr>
                            <m:sty m:val="p"/>
                          </m:rPr>
                          <m:t>=</m:t>
                        </m:r>
                        <m:r>
                          <m:t>1</m:t>
                        </m:r>
                      </m:sub>
                      <m:sup>
                        <m:r>
                          <m:t>n</m:t>
                        </m:r>
                      </m:sup>
                      <m:e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sSub>
                              <m:e>
                                <m:r>
                                  <m:t>x</m:t>
                                </m:r>
                              </m:e>
                              <m:sub>
                                <m:r>
                                  <m:t>i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m:t>−</m:t>
                            </m:r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</m:d>
                      </m:e>
                    </m:nary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b>
                          <m:e>
                            <m:r>
                              <m:t>y</m:t>
                            </m:r>
                          </m:e>
                          <m:sub>
                            <m:r>
                              <m:t>i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−</m:t>
                        </m:r>
                        <m:acc>
                          <m:accPr>
                            <m:chr m:val="‾"/>
                          </m:accPr>
                          <m:e>
                            <m:r>
                              <m:t>y</m:t>
                            </m:r>
                          </m:e>
                        </m:acc>
                      </m:e>
                    </m:d>
                  </m:oMath>
                </a14:m>
              </a:p>
              <a:p>
                <a:pPr lvl="0"/>
                <a:r>
                  <a:rPr b="1"/>
                  <a:t>Pearson-Korrelation</a:t>
                </a:r>
                <a:r>
                  <a:rPr/>
                  <a:t>: Standardisierte Kovarianz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rPr>
                            <m:nor/>
                            <m:sty m:val="p"/>
                          </m:rPr>
                          <m:t>Cov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Y</m:t>
                            </m:r>
                          </m:e>
                        </m:d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X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⋅</m:t>
                        </m:r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Y</m:t>
                            </m:r>
                          </m:sub>
                        </m:sSub>
                      </m:den>
                    </m:f>
                  </m:oMath>
                </a14:m>
              </a:p>
              <a:p>
                <a:pPr lvl="1"/>
                <a:r>
                  <a:rPr/>
                  <a:t>Wertebereich: -1 bis +1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Pearson-Korrelation</a:t>
                </a:r>
              </a:p>
              <a:p>
                <a:pPr lvl="0"/>
                <a:r>
                  <a:rPr b="1"/>
                  <a:t>Voraussetzungen</a:t>
                </a:r>
                <a:r>
                  <a:rPr/>
                  <a:t>:</a:t>
                </a:r>
              </a:p>
              <a:p>
                <a:pPr lvl="1"/>
                <a:r>
                  <a:rPr/>
                  <a:t>Lineare Beziehung</a:t>
                </a:r>
              </a:p>
              <a:p>
                <a:pPr lvl="1"/>
                <a:r>
                  <a:rPr/>
                  <a:t>Normalverteilung der Variablen (für Hypothesentests)</a:t>
                </a:r>
              </a:p>
              <a:p>
                <a:pPr lvl="1"/>
                <a:r>
                  <a:rPr/>
                  <a:t>Keine Ausreißer (starker Einfluss auf r)</a:t>
                </a:r>
              </a:p>
              <a:p>
                <a:pPr lvl="0"/>
                <a:r>
                  <a:rPr b="1"/>
                  <a:t>Interpretation der Stärke</a:t>
                </a:r>
                <a:r>
                  <a:rPr/>
                  <a:t>:</a:t>
                </a:r>
              </a:p>
              <a:p>
                <a:pPr lvl="1"/>
                <a:r>
                  <a:rPr/>
                  <a:t>Schwach: |r| ≈ 0.1-0.3</a:t>
                </a:r>
              </a:p>
              <a:p>
                <a:pPr lvl="1"/>
                <a:r>
                  <a:rPr/>
                  <a:t>Mittel: |r| ≈ 0.3-0.5</a:t>
                </a:r>
              </a:p>
              <a:p>
                <a:pPr lvl="1"/>
                <a:r>
                  <a:rPr/>
                  <a:t>Stark: |r| &gt; 0.5</a:t>
                </a:r>
              </a:p>
              <a:p>
                <a:pPr lvl="0"/>
                <a:r>
                  <a:rPr b="1"/>
                  <a:t>Durchführung in R</a:t>
                </a:r>
                <a:r>
                  <a:rPr/>
                  <a:t>:</a:t>
                </a:r>
              </a:p>
              <a:p>
                <a:pPr lvl="1" indent="0">
                  <a:buNone/>
                </a:pPr>
                <a:r>
                  <a:rPr>
                    <a:solidFill>
                      <a:srgbClr val="5E5E5E"/>
                    </a:solidFill>
                    <a:latin typeface="Courier"/>
                  </a:rPr>
                  <a:t># Pearson-Korrelation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cor.test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(daten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$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x, daten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$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y,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method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"pearson"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Alternative Korrelationsmaße</a:t>
                </a:r>
              </a:p>
              <a:p>
                <a:pPr lvl="0"/>
                <a:r>
                  <a:rPr b="1"/>
                  <a:t>Spearman-Rangkorrelation</a:t>
                </a:r>
                <a:r>
                  <a:rPr/>
                  <a:t>: Für ordinale Daten oder nicht-lineare monotone Beziehungen</a:t>
                </a:r>
              </a:p>
              <a:p>
                <a:pPr lvl="1"/>
                <a:r>
                  <a:rPr/>
                  <a:t>Formel: Pearson-Korrelation der rangtransformierten Daten</a:t>
                </a:r>
              </a:p>
              <a:p>
                <a:pPr lvl="1"/>
                <a:r>
                  <a:rPr/>
                  <a:t>Robuster gegenüber Ausreißern</a:t>
                </a:r>
              </a:p>
              <a:p>
                <a:pPr lvl="1"/>
                <a:r>
                  <a:rPr/>
                  <a:t>R-Code: </a:t>
                </a:r>
                <a:r>
                  <a:rPr>
                    <a:latin typeface="Courier"/>
                  </a:rPr>
                  <a:t>cor.test(daten$x, daten$y, method = "spearman")</a:t>
                </a:r>
              </a:p>
              <a:p>
                <a:pPr lvl="0"/>
                <a:r>
                  <a:rPr b="1"/>
                  <a:t>Kendall’s Tau</a:t>
                </a:r>
                <a:r>
                  <a:rPr/>
                  <a:t>: Alternative rangbasierte Korrelation</a:t>
                </a:r>
              </a:p>
              <a:p>
                <a:pPr lvl="1"/>
                <a:r>
                  <a:rPr/>
                  <a:t>Basiert auf konkordanten vs. diskordanten Paaren</a:t>
                </a:r>
              </a:p>
              <a:p>
                <a:pPr lvl="1"/>
                <a:r>
                  <a:rPr/>
                  <a:t>Robuster bei kleinen Stichproben</a:t>
                </a:r>
              </a:p>
              <a:p>
                <a:pPr lvl="1"/>
                <a:r>
                  <a:rPr/>
                  <a:t>R-Code: </a:t>
                </a:r>
                <a:r>
                  <a:rPr>
                    <a:latin typeface="Courier"/>
                  </a:rPr>
                  <a:t>cor.test(daten$x, daten$y, method = "kendall")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Visualisierung von Korrelationen</a:t>
                </a:r>
              </a:p>
              <a:p>
                <a:pPr lvl="0"/>
                <a:r>
                  <a:rPr b="1"/>
                  <a:t>Streudiagramme (Scatterplots)</a:t>
                </a:r>
                <a:r>
                  <a:rPr/>
                  <a:t>:</a:t>
                </a:r>
              </a:p>
              <a:p>
                <a:pPr lvl="1" indent="0">
                  <a:buNone/>
                </a:pPr>
                <a:r>
                  <a:rPr>
                    <a:solidFill>
                      <a:srgbClr val="4758AB"/>
                    </a:solidFill>
                    <a:latin typeface="Courier"/>
                  </a:rPr>
                  <a:t>plot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(daten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$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x, daten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$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y,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main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"Streudiagramm"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  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xlab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"Variable X"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ylab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"Variable Y"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abline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lm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(daten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$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y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~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daten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$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x),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col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"red"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 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# Regressionslinie</a:t>
                </a:r>
              </a:p>
              <a:p>
                <a:pPr lvl="0"/>
                <a:r>
                  <a:rPr b="1"/>
                  <a:t>Korrelationsmatrizen</a:t>
                </a:r>
                <a:r>
                  <a:rPr/>
                  <a:t>:</a:t>
                </a:r>
              </a:p>
              <a:p>
                <a:pPr lvl="1" indent="0">
                  <a:buNone/>
                </a:pPr>
                <a:r>
                  <a:rPr>
                    <a:solidFill>
                      <a:srgbClr val="5E5E5E"/>
                    </a:solidFill>
                    <a:latin typeface="Courier"/>
                  </a:rPr>
                  <a:t># Einfache Korrelationsmatrix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cor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(daten[,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c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"var1"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"var2"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"var3"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"var4"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)])</a:t>
                </a:r>
                <a:br/>
                <a:br/>
                <a:r>
                  <a:rPr>
                    <a:solidFill>
                      <a:srgbClr val="5E5E5E"/>
                    </a:solidFill>
                    <a:latin typeface="Courier"/>
                  </a:rPr>
                  <a:t># Visualisierung mit corrplot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library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(corrplot)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corrplot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cor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(daten[,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c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"var1"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"var2"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"var3"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"var4"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)]), 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      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method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"circle"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type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"upper"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      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addCoef.col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"black"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number.cex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0.7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Fallstricke und Fehlinterpretationen</a:t>
                </a:r>
              </a:p>
              <a:p>
                <a:pPr lvl="0"/>
                <a:r>
                  <a:rPr b="1"/>
                  <a:t>Scheinkorrelationen</a:t>
                </a:r>
                <a:r>
                  <a:rPr/>
                  <a:t>: Effekt von Drittvariablen</a:t>
                </a:r>
              </a:p>
              <a:p>
                <a:pPr lvl="0"/>
                <a:r>
                  <a:rPr b="1"/>
                  <a:t>Nichtlineare Beziehungen</a:t>
                </a:r>
                <a:r>
                  <a:rPr/>
                  <a:t>: Wenn r = 0 trotz starkem Zusammenhang</a:t>
                </a:r>
              </a:p>
              <a:p>
                <a:pPr lvl="0"/>
                <a:r>
                  <a:rPr b="1"/>
                  <a:t>Aggregationsprobleme</a:t>
                </a:r>
                <a:r>
                  <a:rPr/>
                  <a:t>: Simpson’s Paradoxon</a:t>
                </a:r>
              </a:p>
              <a:p>
                <a:pPr lvl="0"/>
                <a:r>
                  <a:rPr b="1"/>
                  <a:t>Extremwerte und Ausreißer</a:t>
                </a:r>
                <a:r>
                  <a:rPr/>
                  <a:t>: Starker Einfluss auf die Korrelation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Anscombe’s Quartett</a:t>
                </a:r>
              </a:p>
              <a:p>
                <a:pPr lvl="0"/>
                <a:r>
                  <a:rPr b="1"/>
                  <a:t>Gleiche statistische Kennwerte, unterschiedliche Beziehungen</a:t>
                </a:r>
              </a:p>
              <a:p>
                <a:pPr lvl="0"/>
                <a:r>
                  <a:rPr b="1"/>
                  <a:t>Bedeutung der visuellen Inspektion</a:t>
                </a:r>
                <a:r>
                  <a:rPr/>
                  <a:t>:</a:t>
                </a:r>
              </a:p>
              <a:p>
                <a:pPr lvl="1" indent="0">
                  <a:buNone/>
                </a:pPr>
                <a:r>
                  <a:rPr>
                    <a:solidFill>
                      <a:srgbClr val="5E5E5E"/>
                    </a:solidFill>
                    <a:latin typeface="Courier"/>
                  </a:rPr>
                  <a:t># Anscombe's Quartett in R demonstrieren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library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(datasauRus)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data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(anscombe)</a:t>
                </a:r>
                <a:br/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par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mfrow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c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2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2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))</a:t>
                </a:r>
                <a:br/>
                <a:r>
                  <a:rPr b="1">
                    <a:solidFill>
                      <a:srgbClr val="003B4F"/>
                    </a:solidFill>
                    <a:latin typeface="Courier"/>
                  </a:rPr>
                  <a:t>for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(i </a:t>
                </a:r>
                <a:r>
                  <a:rPr b="1">
                    <a:solidFill>
                      <a:srgbClr val="003B4F"/>
                    </a:solidFill>
                    <a:latin typeface="Courier"/>
                  </a:rPr>
                  <a:t>in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: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4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 {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plot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(anscombe[, i], anscombe[, i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+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4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], 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    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main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paste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"Datensatz"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i),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    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xlab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"x"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ylab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"y"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 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abline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lm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(anscombe[, i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+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4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]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~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anscombe[, i]),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col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20794D"/>
                    </a:solidFill>
                    <a:latin typeface="Courier"/>
                  </a:rPr>
                  <a:t>"red"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}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Inter-Rater Reliability</a:t>
                </a:r>
              </a:p>
              <a:p>
                <a:pPr lvl="0"/>
                <a:r>
                  <a:rPr b="1"/>
                  <a:t>Definition</a:t>
                </a:r>
                <a:r>
                  <a:rPr/>
                  <a:t>: Konsistenz zwischen verschiedenen Beurteilern</a:t>
                </a:r>
              </a:p>
              <a:p>
                <a:pPr lvl="0"/>
                <a:r>
                  <a:rPr b="1"/>
                  <a:t>Anwendungsbereiche</a:t>
                </a:r>
                <a:r>
                  <a:rPr/>
                  <a:t>: Subjektive Bewertungen, medizinische Diagnosen, Content-Analysen</a:t>
                </a:r>
              </a:p>
              <a:p>
                <a:pPr lvl="0"/>
                <a:r>
                  <a:rPr b="1"/>
                  <a:t>Maße für kategoriale Daten</a:t>
                </a:r>
                <a:r>
                  <a:rPr/>
                  <a:t>:</a:t>
                </a:r>
              </a:p>
              <a:p>
                <a:pPr lvl="1"/>
                <a:r>
                  <a:rPr/>
                  <a:t>Cohen’s Kappa (zwei Rater)</a:t>
                </a:r>
              </a:p>
              <a:p>
                <a:pPr lvl="1"/>
                <a:r>
                  <a:rPr/>
                  <a:t>Fleiss’ Kappa (mehr als zwei Rater)</a:t>
                </a:r>
              </a:p>
              <a:p>
                <a:pPr lvl="0"/>
                <a:r>
                  <a:rPr b="1"/>
                  <a:t>Maße für kontinuierliche Daten</a:t>
                </a:r>
                <a:r>
                  <a:rPr/>
                  <a:t>:</a:t>
                </a:r>
              </a:p>
              <a:p>
                <a:pPr lvl="1"/>
                <a:r>
                  <a:rPr/>
                  <a:t>Intraclass Correlation Coefficient (ICC)</a:t>
                </a:r>
              </a:p>
              <a:p>
                <a:pPr lvl="0"/>
                <a:r>
                  <a:rPr b="1"/>
                  <a:t>Durchführung in R</a:t>
                </a:r>
                <a:r>
                  <a:rPr/>
                  <a:t>: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Cohen’s Kappa für zwei Rater</a:t>
                </a:r>
              </a:p>
              <a:p>
                <a:pPr lvl="1" indent="0" marL="342900">
                  <a:buNone/>
                </a:pPr>
                <a:r>
                  <a:rPr/>
                  <a:t>library(irr) kappa2(ratings[, c(“rater1”, “rater2”)])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ICC für kontinuierliche Bewertungen</a:t>
                </a:r>
              </a:p>
              <a:p>
                <a:pPr lvl="1" indent="0" marL="342900">
                  <a:buNone/>
                </a:pPr>
                <a:r>
                  <a:rPr/>
                  <a:t>icc(ratings[, c(“rater1”, “rater2”, “rater3”)])</a:t>
                </a:r>
              </a:p>
              <a:p>
                <a:pPr lvl="0"/>
                <a:r>
                  <a:rPr b="1"/>
                  <a:t>Interpretation</a:t>
                </a:r>
                <a:r>
                  <a:rPr/>
                  <a:t>: Abstufungen von “schlecht” bis “ausgezeichnet”</a:t>
                </a:r>
              </a:p>
            </p:txBody>
          </p:sp>
        </mc:Choice>
      </mc:AlternateContent>
    </p:spTree>
  </p:cSld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10: Einfache Lineare Regression</a:t>
            </a:r>
          </a:p>
        </p:txBody>
      </p:sp>
    </p:spTree>
  </p:cSld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Korrelation zur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Unterschied</a:t>
            </a:r>
            <a:r>
              <a:rPr/>
              <a:t>: Korrelation beschreibt Zusammenhang, Regression ermöglicht Vorhersagen</a:t>
            </a:r>
          </a:p>
          <a:p>
            <a:pPr lvl="0"/>
            <a:r>
              <a:rPr b="1"/>
              <a:t>Abhängige vs. unabhängige Variable</a:t>
            </a:r>
            <a:r>
              <a:rPr/>
              <a:t>: Y als Funktion von X</a:t>
            </a:r>
          </a:p>
          <a:p>
            <a:pPr lvl="0"/>
            <a:r>
              <a:rPr b="1"/>
              <a:t>Lineare Beziehung</a:t>
            </a:r>
            <a:r>
              <a:rPr/>
              <a:t>: Modellierung durch eine Gerade</a:t>
            </a:r>
          </a:p>
        </p:txBody>
      </p:sp>
    </p:spTree>
  </p:cSld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Das lineare Regressionsmodell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Grundgleichung</a:t>
                </a:r>
                <a:r>
                  <a:rPr/>
                  <a:t>: </a:t>
                </a:r>
                <a14:m>
                  <m:oMath xmlns:m="http://schemas.openxmlformats.org/officeDocument/2006/math">
                    <m:r>
                      <m:t>Y</m:t>
                    </m:r>
                    <m:r>
                      <m:rPr>
                        <m:sty m:val="p"/>
                      </m:rPr>
                      <m:t>=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m:t>+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1</m:t>
                        </m:r>
                      </m:sub>
                    </m:sSub>
                    <m:r>
                      <m:t>X</m:t>
                    </m:r>
                    <m:r>
                      <m:rPr>
                        <m:sty m:val="p"/>
                      </m:rPr>
                      <m:t>+</m:t>
                    </m:r>
                    <m:r>
                      <m:t>ε</m:t>
                    </m:r>
                  </m:oMath>
                </a14:m>
              </a:p>
              <a:p>
                <a:pPr lvl="0"/>
                <a:r>
                  <a:rPr b="1"/>
                  <a:t>Parameter</a:t>
                </a:r>
                <a:r>
                  <a:rPr/>
                  <a:t>:</a:t>
                </a:r>
              </a:p>
              <a:p>
                <a:pPr lvl="1"/>
                <a:r>
                  <a:rPr/>
                  <a:t>Achsenabschnitt (Intercept) </a:t>
                </a:r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0</m:t>
                        </m:r>
                      </m:sub>
                    </m:sSub>
                  </m:oMath>
                </a14:m>
                <a:r>
                  <a:rPr/>
                  <a:t>: Wert von Y, wenn X = 0</a:t>
                </a:r>
              </a:p>
              <a:p>
                <a:pPr lvl="1"/>
                <a:r>
                  <a:rPr/>
                  <a:t>Steigung (Slope) </a:t>
                </a:r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  <a:r>
                  <a:rPr/>
                  <a:t>: Änderung in Y bei Erhöhung von X um eine Einheit</a:t>
                </a:r>
              </a:p>
              <a:p>
                <a:pPr lvl="1"/>
                <a:r>
                  <a:rPr/>
                  <a:t>Fehlerterm </a:t>
                </a:r>
                <a14:m>
                  <m:oMath xmlns:m="http://schemas.openxmlformats.org/officeDocument/2006/math">
                    <m:r>
                      <m:t>ε</m:t>
                    </m:r>
                  </m:oMath>
                </a14:m>
                <a:r>
                  <a:rPr/>
                  <a:t>: Zufällige Abweichung (normalverteilt mit Mittelwert 0)</a:t>
                </a:r>
              </a:p>
              <a:p>
                <a:pPr lvl="0"/>
                <a:r>
                  <a:rPr b="1"/>
                  <a:t>Kleinstquadrateschätzung</a:t>
                </a:r>
                <a:r>
                  <a:rPr/>
                  <a:t>: Minimierung der quadrierten Residuen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i="1"/>
              <a:t>Daten</a:t>
            </a:r>
          </a:p>
          <a:p>
            <a:pPr lvl="1"/>
            <a:r>
              <a:rPr/>
              <a:t>Roh, ungeordnet, noch nicht interpretiert</a:t>
            </a:r>
          </a:p>
          <a:p>
            <a:pPr lvl="1"/>
            <a:r>
              <a:rPr/>
              <a:t>Bestehen aus Zahlen, Zeichen, Fakten ohne Kontext</a:t>
            </a:r>
          </a:p>
          <a:p>
            <a:pPr lvl="0"/>
            <a:r>
              <a:rPr i="1"/>
              <a:t>Informationen</a:t>
            </a:r>
          </a:p>
          <a:p>
            <a:pPr lvl="1"/>
            <a:r>
              <a:rPr/>
              <a:t>Verarbeitete, kontextualisierte Daten</a:t>
            </a:r>
          </a:p>
          <a:p>
            <a:pPr lvl="1"/>
            <a:r>
              <a:rPr/>
              <a:t>Haben Bedeutung und Relevanz für eine Fragestellung</a:t>
            </a:r>
          </a:p>
          <a:p>
            <a:pPr lvl="1"/>
            <a:r>
              <a:rPr b="1"/>
              <a:t>Daten + Kontext = Information</a:t>
            </a:r>
          </a:p>
        </p:txBody>
      </p:sp>
    </p:spTree>
  </p:cSld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Durchführung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Einfache lineare Regression</a:t>
            </a:r>
            <a:r>
              <a:rPr/>
              <a:t>: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Modell erstellen</a:t>
            </a:r>
          </a:p>
          <a:p>
            <a:pPr lvl="1" indent="0" marL="342900">
              <a:buNone/>
            </a:pPr>
            <a:r>
              <a:rPr/>
              <a:t>model &lt;- lm(y ~ x, data = daten)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Zusammenfassung anzeigen</a:t>
            </a:r>
          </a:p>
          <a:p>
            <a:pPr lvl="1" indent="0" marL="342900">
              <a:buNone/>
            </a:pPr>
            <a:r>
              <a:rPr/>
              <a:t>summary(model)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Diagnostische Plots</a:t>
            </a:r>
          </a:p>
          <a:p>
            <a:pPr lvl="1" indent="0" marL="342900">
              <a:buNone/>
            </a:pPr>
            <a:r>
              <a:rPr/>
              <a:t>par(mfrow = c(2, 2)) plot(model)</a:t>
            </a:r>
          </a:p>
        </p:txBody>
      </p:sp>
    </p:spTree>
  </p:cSld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der Ergebnisse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Regressionskoeffizienten</a:t>
            </a:r>
            <a:r>
              <a:rPr/>
              <a:t>: Bedeutung von Intercept und Slope</a:t>
            </a:r>
          </a:p>
          <a:p>
            <a:pPr lvl="0"/>
            <a:r>
              <a:rPr b="1"/>
              <a:t>Standardfehler der Koeffizienten</a:t>
            </a:r>
            <a:r>
              <a:rPr/>
              <a:t>: Präzision der Schätzung</a:t>
            </a:r>
          </a:p>
          <a:p>
            <a:pPr lvl="0"/>
            <a:r>
              <a:rPr b="1"/>
              <a:t>t-Werte und p-Werte</a:t>
            </a:r>
            <a:r>
              <a:rPr/>
              <a:t>: Signifikanz der Koeffizienten</a:t>
            </a:r>
          </a:p>
          <a:p>
            <a:pPr lvl="0"/>
            <a:r>
              <a:rPr b="1"/>
              <a:t>R²</a:t>
            </a:r>
            <a:r>
              <a:rPr/>
              <a:t>: Erklärte Varianz bzw. Bestimmtheitsmaß</a:t>
            </a:r>
          </a:p>
          <a:p>
            <a:pPr lvl="1"/>
            <a:r>
              <a:rPr/>
              <a:t>Interpretation: Anteil der Varianz in Y, der durch X erklärt wird</a:t>
            </a:r>
          </a:p>
          <a:p>
            <a:pPr lvl="1"/>
            <a:r>
              <a:rPr/>
              <a:t>Adjustiertes R²: Korrektur für die Anzahl der Prädiktoren</a:t>
            </a:r>
          </a:p>
        </p:txBody>
      </p:sp>
    </p:spTree>
  </p:cSld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und Diagnostik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Linearität</a:t>
            </a:r>
            <a:r>
              <a:rPr/>
              <a:t>: Beziehung sollte linear sein</a:t>
            </a:r>
          </a:p>
          <a:p>
            <a:pPr lvl="0"/>
            <a:r>
              <a:rPr b="1"/>
              <a:t>Normalverteilung der Residuen</a:t>
            </a:r>
            <a:r>
              <a:rPr/>
              <a:t>: QQ-Plot zur Überprüfung</a:t>
            </a:r>
          </a:p>
          <a:p>
            <a:pPr lvl="0"/>
            <a:r>
              <a:rPr b="1"/>
              <a:t>Homoskedastizität</a:t>
            </a:r>
            <a:r>
              <a:rPr/>
              <a:t>: Konstante Varianz der Residuen</a:t>
            </a:r>
          </a:p>
          <a:p>
            <a:pPr lvl="0"/>
            <a:r>
              <a:rPr b="1"/>
              <a:t>Unabhängigkeit der Beobachtungen</a:t>
            </a:r>
            <a:r>
              <a:rPr/>
              <a:t>: Keine Autokorrelation</a:t>
            </a:r>
          </a:p>
          <a:p>
            <a:pPr lvl="0"/>
            <a:r>
              <a:rPr b="1"/>
              <a:t>Ausreißer und einflussreiche Beobachtungen</a:t>
            </a:r>
            <a:r>
              <a:rPr/>
              <a:t>: Cook’s Distance, Leverage</a:t>
            </a:r>
          </a:p>
        </p:txBody>
      </p:sp>
    </p:spTree>
  </p:cSld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von Regressionsmodellen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Streudiagramm mit Regressionslinie</a:t>
            </a:r>
            <a:r>
              <a:rPr/>
              <a:t>:</a:t>
            </a:r>
          </a:p>
          <a:p>
            <a:pPr lvl="1" indent="0" marL="342900">
              <a:buNone/>
            </a:pPr>
            <a:r>
              <a:rPr/>
              <a:t>library(ggplot2) ggplot(daten, aes(x = x, y = y)) + geom_point() + geom_smooth(method = “lm”, se = TRUE) + theme_minimal() + labs(title = “Lineare Regression”, subtitle = paste(“R² =”, round(summary(model)$r.squared, 3)))</a:t>
            </a:r>
          </a:p>
          <a:p>
            <a:pPr lvl="0"/>
            <a:r>
              <a:rPr b="1"/>
              <a:t>Residuenplots</a:t>
            </a:r>
            <a:r>
              <a:rPr/>
              <a:t>: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Residuen gegen vorhergesagte Werte</a:t>
            </a:r>
          </a:p>
          <a:p>
            <a:pPr lvl="1" indent="0" marL="342900">
              <a:buNone/>
            </a:pPr>
            <a:r>
              <a:rPr/>
              <a:t>ggplot(data.frame(fitted = fitted(model), residuals = residuals(model)), aes(x = fitted, y = residuals)) + geom_point() + geom_hline(yintercept = 0, linetype = “dashed”, color = “red”) + theme_minimal() + labs(title = “Residuen vs. vorhergesagte Werte”)</a:t>
            </a:r>
          </a:p>
        </p:txBody>
      </p:sp>
    </p:spTree>
  </p:cSld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Fairer Preis für gebrauchte Artikel</a:t>
            </a:r>
            <a:r>
              <a:rPr/>
              <a:t>: Preisvorhersage basierend auf Alter, Zustand, etc.</a:t>
            </a:r>
          </a:p>
          <a:p>
            <a:pPr lvl="0"/>
            <a:r>
              <a:rPr b="1"/>
              <a:t>Verkaufsprognosen</a:t>
            </a:r>
            <a:r>
              <a:rPr/>
              <a:t>: Vorhersage des Umsatzes basierend auf Werbeausgaben</a:t>
            </a:r>
          </a:p>
          <a:p>
            <a:pPr lvl="0"/>
            <a:r>
              <a:rPr b="1"/>
              <a:t>Biometrische Zusammenhänge</a:t>
            </a:r>
            <a:r>
              <a:rPr/>
              <a:t>: z.B. Zusammenhang zwischen Größe und Gewicht</a:t>
            </a:r>
          </a:p>
        </p:txBody>
      </p:sp>
    </p:spTree>
  </p:cSld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Transformation nicht-linearer Beziehungen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Logarithmische Transformation</a:t>
            </a:r>
            <a:r>
              <a:rPr/>
              <a:t>: Für exponentielle Beziehungen</a:t>
            </a:r>
          </a:p>
          <a:p>
            <a:pPr lvl="0"/>
            <a:r>
              <a:rPr b="1"/>
              <a:t>Quadratische Transformation</a:t>
            </a:r>
            <a:r>
              <a:rPr/>
              <a:t>: Für U-förmige Beziehungen</a:t>
            </a:r>
          </a:p>
          <a:p>
            <a:pPr lvl="0"/>
            <a:r>
              <a:rPr b="1"/>
              <a:t>Box-Cox-Transformation</a:t>
            </a:r>
            <a:r>
              <a:rPr/>
              <a:t>: Systematische Suche nach optimaler Transformation</a:t>
            </a:r>
          </a:p>
          <a:p>
            <a:pPr lvl="0"/>
            <a:r>
              <a:rPr b="1"/>
              <a:t>Beispiel in R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Log-Transformation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model_log &lt;- </a:t>
            </a:r>
            <a:r>
              <a:rPr>
                <a:solidFill>
                  <a:srgbClr val="4758AB"/>
                </a:solidFill>
                <a:latin typeface="Courier"/>
              </a:rPr>
              <a:t>lm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log</a:t>
            </a:r>
            <a:r>
              <a:rPr>
                <a:solidFill>
                  <a:srgbClr val="003B4F"/>
                </a:solidFill>
                <a:latin typeface="Courier"/>
              </a:rPr>
              <a:t>(y)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x,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Quadratische Transformation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model_quad &lt;- </a:t>
            </a:r>
            <a:r>
              <a:rPr>
                <a:solidFill>
                  <a:srgbClr val="4758AB"/>
                </a:solidFill>
                <a:latin typeface="Courier"/>
              </a:rPr>
              <a:t>lm</a:t>
            </a:r>
            <a:r>
              <a:rPr>
                <a:solidFill>
                  <a:srgbClr val="003B4F"/>
                </a:solidFill>
                <a:latin typeface="Courier"/>
              </a:rPr>
              <a:t>(y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x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I</a:t>
            </a:r>
            <a:r>
              <a:rPr>
                <a:solidFill>
                  <a:srgbClr val="003B4F"/>
                </a:solidFill>
                <a:latin typeface="Courier"/>
              </a:rPr>
              <a:t>(x</a:t>
            </a:r>
            <a:r>
              <a:rPr>
                <a:solidFill>
                  <a:srgbClr val="5E5E5E"/>
                </a:solidFill>
                <a:latin typeface="Courier"/>
              </a:rPr>
              <a:t>^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Vergleich der Modelle mittels AIC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AIC</a:t>
            </a:r>
            <a:r>
              <a:rPr>
                <a:solidFill>
                  <a:srgbClr val="003B4F"/>
                </a:solidFill>
                <a:latin typeface="Courier"/>
              </a:rPr>
              <a:t>(model, model_log, model_quad)</a:t>
            </a:r>
          </a:p>
        </p:txBody>
      </p:sp>
    </p:spTree>
  </p:cSld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Logistische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Unterschied zur linearen Regression</a:t>
                </a:r>
                <a:r>
                  <a:rPr/>
                  <a:t>: Binäre abhängige Variable</a:t>
                </a:r>
              </a:p>
              <a:p>
                <a:pPr lvl="0"/>
                <a:r>
                  <a:rPr b="1"/>
                  <a:t>Logit-Funktion</a:t>
                </a:r>
                <a:r>
                  <a:rPr/>
                  <a:t>: Transformation von Wahrscheinlichkeiten in Log-Odds</a:t>
                </a:r>
              </a:p>
              <a:p>
                <a:pPr lvl="0"/>
                <a:r>
                  <a:rPr b="1"/>
                  <a:t>Grundgleichung</a:t>
                </a:r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log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f>
                          <m:fPr>
                            <m:type m:val="bar"/>
                          </m:fPr>
                          <m:num>
                            <m:r>
                              <m:t>p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p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=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m:t>+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1</m:t>
                        </m:r>
                      </m:sub>
                    </m:sSub>
                    <m:r>
                      <m:t>X</m:t>
                    </m:r>
                  </m:oMath>
                </a14:m>
              </a:p>
              <a:p>
                <a:pPr lvl="0"/>
                <a:r>
                  <a:rPr b="1"/>
                  <a:t>Interpretation</a:t>
                </a:r>
                <a:r>
                  <a:rPr/>
                  <a:t>: Odds Ratios statt direkter Effekte</a:t>
                </a:r>
              </a:p>
            </p:txBody>
          </p:sp>
        </mc:Choice>
      </mc:AlternateContent>
    </p:spTree>
  </p:cSld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Durchführung der logistischen Regression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Modellschätzung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Logistische Regression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logit_model &lt;- </a:t>
            </a:r>
            <a:r>
              <a:rPr>
                <a:solidFill>
                  <a:srgbClr val="4758AB"/>
                </a:solidFill>
                <a:latin typeface="Courier"/>
              </a:rPr>
              <a:t>glm</a:t>
            </a:r>
            <a:r>
              <a:rPr>
                <a:solidFill>
                  <a:srgbClr val="003B4F"/>
                </a:solidFill>
                <a:latin typeface="Courier"/>
              </a:rPr>
              <a:t>(erfolg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x,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daten, </a:t>
            </a:r>
            <a:r>
              <a:rPr>
                <a:solidFill>
                  <a:srgbClr val="657422"/>
                </a:solidFill>
                <a:latin typeface="Courier"/>
              </a:rPr>
              <a:t>family =</a:t>
            </a:r>
            <a:r>
              <a:rPr>
                <a:solidFill>
                  <a:srgbClr val="003B4F"/>
                </a:solidFill>
                <a:latin typeface="Courier"/>
              </a:rPr>
              <a:t> binomial)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summary</a:t>
            </a:r>
            <a:r>
              <a:rPr>
                <a:solidFill>
                  <a:srgbClr val="003B4F"/>
                </a:solidFill>
                <a:latin typeface="Courier"/>
              </a:rPr>
              <a:t>(logit_model)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Odds Ratios berechnen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exp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coef</a:t>
            </a:r>
            <a:r>
              <a:rPr>
                <a:solidFill>
                  <a:srgbClr val="003B4F"/>
                </a:solidFill>
                <a:latin typeface="Courier"/>
              </a:rPr>
              <a:t>(logit_model))</a:t>
            </a:r>
          </a:p>
          <a:p>
            <a:pPr lvl="0"/>
            <a:r>
              <a:rPr b="1"/>
              <a:t>Vorhersagen und Evaluation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Wahrscheinlichkeiten vorhersagen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pred_probs &lt;- </a:t>
            </a:r>
            <a:r>
              <a:rPr>
                <a:solidFill>
                  <a:srgbClr val="4758AB"/>
                </a:solidFill>
                <a:latin typeface="Courier"/>
              </a:rPr>
              <a:t>predict</a:t>
            </a:r>
            <a:r>
              <a:rPr>
                <a:solidFill>
                  <a:srgbClr val="003B4F"/>
                </a:solidFill>
                <a:latin typeface="Courier"/>
              </a:rPr>
              <a:t>(logit_model,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"response"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ROC-Kurve und AUC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(pROC)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roc_curve &lt;- </a:t>
            </a:r>
            <a:r>
              <a:rPr>
                <a:solidFill>
                  <a:srgbClr val="4758AB"/>
                </a:solidFill>
                <a:latin typeface="Courier"/>
              </a:rPr>
              <a:t>roc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erfolg, pred_probs)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plot</a:t>
            </a:r>
            <a:r>
              <a:rPr>
                <a:solidFill>
                  <a:srgbClr val="003B4F"/>
                </a:solidFill>
                <a:latin typeface="Courier"/>
              </a:rPr>
              <a:t>(roc_curve)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auc</a:t>
            </a:r>
            <a:r>
              <a:rPr>
                <a:solidFill>
                  <a:srgbClr val="003B4F"/>
                </a:solidFill>
                <a:latin typeface="Courier"/>
              </a:rPr>
              <a:t>(roc_curve)</a:t>
            </a:r>
          </a:p>
        </p:txBody>
      </p:sp>
    </p:spTree>
  </p:cSld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Anwendungsbeispiele für logistische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Medizin</a:t>
            </a:r>
            <a:r>
              <a:rPr/>
              <a:t>: Vorhersage von Krankheitsrisiken</a:t>
            </a:r>
          </a:p>
          <a:p>
            <a:pPr lvl="0"/>
            <a:r>
              <a:rPr b="1"/>
              <a:t>Marketing</a:t>
            </a:r>
            <a:r>
              <a:rPr/>
              <a:t>: Conversion-Wahrscheinlichkeit von Kunden</a:t>
            </a:r>
          </a:p>
          <a:p>
            <a:pPr lvl="0"/>
            <a:r>
              <a:rPr b="1"/>
              <a:t>Kreditwesen</a:t>
            </a:r>
            <a:r>
              <a:rPr/>
              <a:t>: Ausfallwahrscheinlichkeit bei Krediten</a:t>
            </a:r>
          </a:p>
        </p:txBody>
      </p:sp>
    </p:spTree>
  </p:cSld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11: Chi-Quadrat-Test &amp; Kategoriale Daten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DIKW-Pyramide</a:t>
            </a:r>
          </a:p>
        </p:txBody>
      </p:sp>
      <p:pic>
        <p:nvPicPr>
          <p:cNvPr descr="images/dikw-pyramid-removebg-pre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193800"/>
            <a:ext cx="4013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kategoriale Datenanalyse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Charakteristika kategorialer Daten</a:t>
            </a:r>
            <a:r>
              <a:rPr/>
              <a:t>: Nominal- und Ordinalskalen</a:t>
            </a:r>
          </a:p>
          <a:p>
            <a:pPr lvl="0"/>
            <a:r>
              <a:rPr b="1"/>
              <a:t>Häufigkeitstabellen</a:t>
            </a:r>
            <a:r>
              <a:rPr/>
              <a:t>: Absolute und relative Häufigkeiten</a:t>
            </a:r>
          </a:p>
          <a:p>
            <a:pPr lvl="0"/>
            <a:r>
              <a:rPr b="1"/>
              <a:t>Kontingenztabellen</a:t>
            </a:r>
            <a:r>
              <a:rPr/>
              <a:t>: Darstellung von Zusammenhängen zwischen kategorialen Variablen</a:t>
            </a:r>
          </a:p>
        </p:txBody>
      </p:sp>
    </p:spTree>
  </p:cSld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Der Chi-Quadrat-Test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Grundprinzip</a:t>
                </a:r>
                <a:r>
                  <a:rPr/>
                  <a:t>: Vergleich beobachteter und erwarteter Häufigkeiten</a:t>
                </a:r>
              </a:p>
              <a:p>
                <a:pPr lvl="0"/>
                <a:r>
                  <a:rPr b="1"/>
                  <a:t>Formel</a:t>
                </a:r>
                <a:r>
                  <a:rPr/>
                  <a:t>: </a:t>
                </a:r>
                <a14:m>
                  <m:oMath xmlns:m="http://schemas.openxmlformats.org/officeDocument/2006/math">
                    <m:sSup>
                      <m:e>
                        <m:r>
                          <m:t>χ</m:t>
                        </m:r>
                      </m:e>
                      <m:sup>
                        <m: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m:t>=</m:t>
                    </m:r>
                    <m:r>
                      <m:rPr>
                        <m:sty m:val="p"/>
                      </m:rPr>
                      <m:t>∑</m:t>
                    </m:r>
                    <m:f>
                      <m:fPr>
                        <m:type m:val="bar"/>
                      </m:fPr>
                      <m:num>
                        <m:sSup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O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E</m:t>
                                </m:r>
                              </m:e>
                            </m:d>
                          </m:e>
                          <m:sup>
                            <m:r>
                              <m:t>2</m:t>
                            </m:r>
                          </m:sup>
                        </m:sSup>
                      </m:num>
                      <m:den>
                        <m:r>
                          <m:t>E</m:t>
                        </m:r>
                      </m:den>
                    </m:f>
                  </m:oMath>
                </a14:m>
              </a:p>
              <a:p>
                <a:pPr lvl="1"/>
                <a:r>
                  <a:rPr/>
                  <a:t>O: beobachtete Häufigkeit</a:t>
                </a:r>
              </a:p>
              <a:p>
                <a:pPr lvl="1"/>
                <a:r>
                  <a:rPr/>
                  <a:t>E: erwartete Häufigkeit</a:t>
                </a:r>
              </a:p>
              <a:p>
                <a:pPr lvl="0"/>
                <a:r>
                  <a:rPr b="1"/>
                  <a:t>Freiheitsgrade</a:t>
                </a:r>
                <a:r>
                  <a:rPr/>
                  <a:t>: (Zeilen - 1) × (Spalten - 1)</a:t>
                </a:r>
              </a:p>
            </p:txBody>
          </p:sp>
        </mc:Choice>
      </mc:AlternateContent>
    </p:spTree>
  </p:cSld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Anpassungstest (Goodness-of-Fit)</a:t>
            </a:r>
            <a:r>
              <a:rPr/>
              <a:t>: Vergleich mit theoretischer Verteilung</a:t>
            </a:r>
          </a:p>
          <a:p>
            <a:pPr lvl="1"/>
            <a:r>
              <a:rPr/>
              <a:t>Anwendung: Prüfung, ob Würfel fair ist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chisq.test(observed, p = expected_prob)</a:t>
            </a:r>
          </a:p>
          <a:p>
            <a:pPr lvl="0"/>
            <a:r>
              <a:rPr b="1"/>
              <a:t>Unabhängigkeitstest</a:t>
            </a:r>
            <a:r>
              <a:rPr/>
              <a:t>: Zusammenhang zwischen zwei kategorialen Variablen</a:t>
            </a:r>
          </a:p>
          <a:p>
            <a:pPr lvl="1"/>
            <a:r>
              <a:rPr/>
              <a:t>Anwendung: Zusammenhang zwischen Geschlecht und Studienfach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chisq.test(table(daten$var1, daten$var2))</a:t>
            </a:r>
          </a:p>
          <a:p>
            <a:pPr lvl="0"/>
            <a:r>
              <a:rPr b="1"/>
              <a:t>Homogenitätstest</a:t>
            </a:r>
            <a:r>
              <a:rPr/>
              <a:t>: Vergleich von Verteilungen in verschiedenen Gruppen</a:t>
            </a:r>
          </a:p>
          <a:p>
            <a:pPr lvl="1"/>
            <a:r>
              <a:rPr/>
              <a:t>Anwendung: Gleiche Verteilung einer Variablen in verschiedenen Populationen</a:t>
            </a:r>
          </a:p>
          <a:p>
            <a:pPr lvl="1"/>
            <a:r>
              <a:rPr/>
              <a:t>R-Code: ähnlich zum Unabhängigkeitstest</a:t>
            </a:r>
          </a:p>
        </p:txBody>
      </p:sp>
    </p:spTree>
  </p:cSld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des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Unabhängigkeit der Beobachtungen</a:t>
            </a:r>
            <a:r>
              <a:rPr/>
              <a:t>: Keine wiederholten Messungen</a:t>
            </a:r>
          </a:p>
          <a:p>
            <a:pPr lvl="0"/>
            <a:r>
              <a:rPr b="1"/>
              <a:t>Erwartete Häufigkeiten</a:t>
            </a:r>
            <a:r>
              <a:rPr/>
              <a:t>: Idealerweise &gt; 5 in jeder Zelle</a:t>
            </a:r>
          </a:p>
          <a:p>
            <a:pPr lvl="0"/>
            <a:r>
              <a:rPr b="1"/>
              <a:t>Alternativen bei Verletzung der Voraussetzungen</a:t>
            </a:r>
            <a:r>
              <a:rPr/>
              <a:t>:</a:t>
            </a:r>
          </a:p>
          <a:p>
            <a:pPr lvl="1"/>
            <a:r>
              <a:rPr/>
              <a:t>Fisher’s Exakter Test: Für kleine Stichproben</a:t>
            </a:r>
          </a:p>
          <a:p>
            <a:pPr lvl="1"/>
            <a:r>
              <a:rPr/>
              <a:t>Yates-Korrektur: Für 2×2-Tabellen</a:t>
            </a:r>
          </a:p>
        </p:txBody>
      </p:sp>
    </p:spTree>
  </p:cSld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Durchführung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Einfacher Chi-Quadrat-Test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Kontingenztabelle erstellen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kontingenztabelle &lt;- </a:t>
            </a:r>
            <a:r>
              <a:rPr>
                <a:solidFill>
                  <a:srgbClr val="4758AB"/>
                </a:solidFill>
                <a:latin typeface="Courier"/>
              </a:rPr>
              <a:t>table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kategorie1,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kategorie2)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Chi-Quadrat-Test durchführen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chi_test &lt;- </a:t>
            </a:r>
            <a:r>
              <a:rPr>
                <a:solidFill>
                  <a:srgbClr val="4758AB"/>
                </a:solidFill>
                <a:latin typeface="Courier"/>
              </a:rPr>
              <a:t>chisq.test</a:t>
            </a:r>
            <a:r>
              <a:rPr>
                <a:solidFill>
                  <a:srgbClr val="003B4F"/>
                </a:solidFill>
                <a:latin typeface="Courier"/>
              </a:rPr>
              <a:t>(kontingenztabelle)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chi_test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Residuen anzeigen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residuals</a:t>
            </a:r>
          </a:p>
        </p:txBody>
      </p:sp>
    </p:spTree>
  </p:cSld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Effektstärken für Chi-Quadrat-Tests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Phi-Koeffizient</a:t>
                </a:r>
                <a:r>
                  <a:rPr/>
                  <a:t>: Für 2×2-Tabellen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ϕ</m:t>
                    </m:r>
                    <m:r>
                      <m:rPr>
                        <m:sty m:val="p"/>
                      </m:rPr>
                      <m:t>=</m:t>
                    </m:r>
                    <m:rad>
                      <m:radPr>
                        <m:degHide m:val="on"/>
                      </m:radPr>
                      <m:deg/>
                      <m:e>
                        <m:f>
                          <m:fPr>
                            <m:type m:val="bar"/>
                          </m:fPr>
                          <m:num>
                            <m:sSup>
                              <m:e>
                                <m:r>
                                  <m:t>χ</m:t>
                                </m:r>
                              </m:e>
                              <m:sup>
                                <m: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m:t>n</m:t>
                            </m:r>
                          </m:den>
                        </m:f>
                      </m:e>
                    </m:rad>
                  </m:oMath>
                </a14:m>
              </a:p>
              <a:p>
                <a:pPr lvl="1"/>
                <a:r>
                  <a:rPr/>
                  <a:t>R-Code: </a:t>
                </a:r>
                <a:r>
                  <a:rPr>
                    <a:latin typeface="Courier"/>
                  </a:rPr>
                  <a:t>sqrt(chi_test$statistic / sum(kontingenztabelle))</a:t>
                </a:r>
              </a:p>
              <a:p>
                <a:pPr lvl="0"/>
                <a:r>
                  <a:rPr b="1"/>
                  <a:t>Cramér’s V</a:t>
                </a:r>
                <a:r>
                  <a:rPr/>
                  <a:t>: Für größere Tabellen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V</m:t>
                    </m:r>
                    <m:r>
                      <m:rPr>
                        <m:sty m:val="p"/>
                      </m:rPr>
                      <m:t>=</m:t>
                    </m:r>
                    <m:rad>
                      <m:radPr>
                        <m:degHide m:val="on"/>
                      </m:radPr>
                      <m:deg/>
                      <m:e>
                        <m:f>
                          <m:fPr>
                            <m:type m:val="bar"/>
                          </m:fPr>
                          <m:num>
                            <m:sSup>
                              <m:e>
                                <m:r>
                                  <m:t>χ</m:t>
                                </m:r>
                              </m:e>
                              <m:sup>
                                <m: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×</m:t>
                            </m:r>
                            <m:r>
                              <m:rPr>
                                <m:sty m:val="p"/>
                              </m:rPr>
                              <m:t>min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r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</a:p>
              <a:p>
                <a:pPr lvl="1"/>
                <a:r>
                  <a:rPr/>
                  <a:t>R-Code: </a:t>
                </a:r>
                <a:r>
                  <a:rPr>
                    <a:latin typeface="Courier"/>
                  </a:rPr>
                  <a:t>library(vcd); assocstats(kontingenztabelle)</a:t>
                </a:r>
              </a:p>
            </p:txBody>
          </p:sp>
        </mc:Choice>
      </mc:AlternateContent>
    </p:spTree>
  </p:cSld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kategorialer Daten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Balkendiagramme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barplot</a:t>
            </a:r>
            <a:r>
              <a:rPr>
                <a:solidFill>
                  <a:srgbClr val="003B4F"/>
                </a:solidFill>
                <a:latin typeface="Courier"/>
              </a:rPr>
              <a:t>(kontingenztabelle, </a:t>
            </a:r>
            <a:r>
              <a:rPr>
                <a:solidFill>
                  <a:srgbClr val="657422"/>
                </a:solidFill>
                <a:latin typeface="Courier"/>
              </a:rPr>
              <a:t>beside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</a:t>
            </a:r>
            <a:r>
              <a:rPr>
                <a:solidFill>
                  <a:srgbClr val="657422"/>
                </a:solidFill>
                <a:latin typeface="Courier"/>
              </a:rPr>
              <a:t>legend.text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"lightblue"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"salmon"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/>
            <a:r>
              <a:rPr b="1"/>
              <a:t>Mosaikplots</a:t>
            </a:r>
            <a:r>
              <a:rPr/>
              <a:t>: Visualisierung von Kontingenztabellen</a:t>
            </a:r>
          </a:p>
          <a:p>
            <a:pPr lvl="1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(vcd)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mosaic</a:t>
            </a:r>
            <a:r>
              <a:rPr>
                <a:solidFill>
                  <a:srgbClr val="003B4F"/>
                </a:solidFill>
                <a:latin typeface="Courier"/>
              </a:rPr>
              <a:t>(kontingenztabelle, </a:t>
            </a:r>
            <a:r>
              <a:rPr>
                <a:solidFill>
                  <a:srgbClr val="657422"/>
                </a:solidFill>
                <a:latin typeface="Courier"/>
              </a:rPr>
              <a:t>shade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legend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labeling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labeling_border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rot_labels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45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r>
              <a:rPr>
                <a:solidFill>
                  <a:srgbClr val="003B4F"/>
                </a:solidFill>
                <a:latin typeface="Courier"/>
              </a:rPr>
              <a:t>)))</a:t>
            </a:r>
          </a:p>
        </p:txBody>
      </p:sp>
    </p:spTree>
  </p:cSld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Marktforschung</a:t>
            </a:r>
            <a:r>
              <a:rPr/>
              <a:t>: Zusammenhänge zwischen demografischen Merkmalen und Kaufverhalten</a:t>
            </a:r>
          </a:p>
          <a:p>
            <a:pPr lvl="0"/>
            <a:r>
              <a:rPr b="1"/>
              <a:t>Medizin</a:t>
            </a:r>
            <a:r>
              <a:rPr/>
              <a:t>: Zusammenhänge zwischen Risikofaktoren und Krankheiten</a:t>
            </a:r>
          </a:p>
          <a:p>
            <a:pPr lvl="0"/>
            <a:r>
              <a:rPr b="1"/>
              <a:t>Sozialforschung</a:t>
            </a:r>
            <a:r>
              <a:rPr/>
              <a:t>: Analyse von Umfrageergebnissen</a:t>
            </a:r>
          </a:p>
        </p:txBody>
      </p:sp>
    </p:spTree>
  </p:cSld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Tests für kategoriale Daten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McNemar-Test</a:t>
            </a:r>
            <a:r>
              <a:rPr/>
              <a:t>: Für abhängige Stichproben (vor-nach-Vergleich)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mcnemar.test(table(vor, nach))</a:t>
            </a:r>
          </a:p>
          <a:p>
            <a:pPr lvl="0"/>
            <a:r>
              <a:rPr b="1"/>
              <a:t>Cochran-Mantel-Haenszel-Test</a:t>
            </a:r>
            <a:r>
              <a:rPr/>
              <a:t>: Für stratifizierte Tabellen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mantelhaen.test(x)</a:t>
            </a:r>
          </a:p>
          <a:p>
            <a:pPr lvl="0"/>
            <a:r>
              <a:rPr b="1"/>
              <a:t>Loglineare Modelle</a:t>
            </a:r>
            <a:r>
              <a:rPr/>
              <a:t>: Für komplexe Zusammenhänge in mehrdimensionalen Tabellen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glm(count ~ var1 * var2, family = poisson, data = daten)</a:t>
            </a:r>
          </a:p>
        </p:txBody>
      </p:sp>
    </p:spTree>
  </p:cSld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Analyse mit regulären Ausdrücken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Grundlegende reguläre Ausdrücke in R</a:t>
            </a:r>
            <a:r>
              <a:rPr/>
              <a:t>:</a:t>
            </a:r>
          </a:p>
          <a:p>
            <a:pPr lvl="1"/>
            <a:r>
              <a:rPr>
                <a:latin typeface="Courier"/>
              </a:rPr>
              <a:t>^</a:t>
            </a:r>
            <a:r>
              <a:rPr/>
              <a:t> (Anfang), `# Ausgearbeiteter Seminarplan: Statistik für die Angewandte Forschung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Toms Pyramide</a:t>
            </a:r>
          </a:p>
        </p:txBody>
      </p:sp>
      <p:pic>
        <p:nvPicPr>
          <p:cNvPr descr="images/tatto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12: Abschluss und Ausblick</a:t>
            </a:r>
          </a:p>
        </p:txBody>
      </p:sp>
    </p:spTree>
  </p:cSld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Zusammenfassung der wichtigsten Konzepte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Deskriptive Statistik</a:t>
            </a:r>
            <a:r>
              <a:rPr/>
              <a:t>: Kennzahlen, Verteilungen, Visualisierung</a:t>
            </a:r>
          </a:p>
          <a:p>
            <a:pPr lvl="0"/>
            <a:r>
              <a:rPr b="1"/>
              <a:t>Inferenzstatistik</a:t>
            </a:r>
            <a:r>
              <a:rPr/>
              <a:t>: Stichproben, Hypothesentests, Konfidenzintervalle</a:t>
            </a:r>
          </a:p>
          <a:p>
            <a:pPr lvl="0"/>
            <a:r>
              <a:rPr b="1"/>
              <a:t>Korrelation und Regression</a:t>
            </a:r>
            <a:r>
              <a:rPr/>
              <a:t>: Zusammenhänge und Vorhersagen</a:t>
            </a:r>
          </a:p>
          <a:p>
            <a:pPr lvl="0"/>
            <a:r>
              <a:rPr b="1"/>
              <a:t>Kategoriale Datenanalyse</a:t>
            </a:r>
            <a:r>
              <a:rPr/>
              <a:t>: Chi-Quadrat-Tests und Kontingenztabellen</a:t>
            </a:r>
          </a:p>
        </p:txBody>
      </p:sp>
    </p:spTree>
  </p:cSld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Integration der Methoden an praktischen Beispielen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Fallstudie</a:t>
            </a:r>
            <a:r>
              <a:rPr/>
              <a:t>: Durchführung einer vollständigen Datenanalyse</a:t>
            </a:r>
          </a:p>
          <a:p>
            <a:pPr lvl="1" indent="-342900" marL="685800">
              <a:buAutoNum type="arabicPeriod"/>
            </a:pPr>
            <a:r>
              <a:rPr/>
              <a:t>Datenimport und -bereinigung</a:t>
            </a:r>
          </a:p>
          <a:p>
            <a:pPr lvl="1" indent="-342900" marL="685800">
              <a:buAutoNum type="arabicPeriod"/>
            </a:pPr>
            <a:r>
              <a:rPr/>
              <a:t>Explorative Datenanalyse</a:t>
            </a:r>
          </a:p>
          <a:p>
            <a:pPr lvl="1" indent="-342900" marL="685800">
              <a:buAutoNum type="arabicPeriod"/>
            </a:pPr>
            <a:r>
              <a:rPr/>
              <a:t>Hypothesenbildung</a:t>
            </a:r>
          </a:p>
          <a:p>
            <a:pPr lvl="1" indent="-342900" marL="685800">
              <a:buAutoNum type="arabicPeriod"/>
            </a:pPr>
            <a:r>
              <a:rPr/>
              <a:t>Statistische Tests</a:t>
            </a:r>
          </a:p>
          <a:p>
            <a:pPr lvl="1" indent="-342900" marL="685800">
              <a:buAutoNum type="arabicPeriod"/>
            </a:pPr>
            <a:r>
              <a:rPr/>
              <a:t>Modellierung (Regression)</a:t>
            </a:r>
          </a:p>
          <a:p>
            <a:pPr lvl="1" indent="-342900" marL="685800">
              <a:buAutoNum type="arabicPeriod"/>
            </a:pPr>
            <a:r>
              <a:rPr/>
              <a:t>Interpretation und Berichterstattung</a:t>
            </a:r>
          </a:p>
        </p:txBody>
      </p:sp>
    </p:spTree>
  </p:cSld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Bewertungskriterien für die Hausarbeit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Datenauswahl und -aufbereitung</a:t>
            </a:r>
            <a:r>
              <a:rPr/>
              <a:t>: Sinnvolle Auswahl, korrekte Aufbereitung</a:t>
            </a:r>
          </a:p>
          <a:p>
            <a:pPr lvl="0"/>
            <a:r>
              <a:rPr b="1"/>
              <a:t>Methodik</a:t>
            </a:r>
            <a:r>
              <a:rPr/>
              <a:t>: Angemessene Auswahl und korrekte Anwendung statistischer Verfahren</a:t>
            </a:r>
          </a:p>
          <a:p>
            <a:pPr lvl="0"/>
            <a:r>
              <a:rPr b="1"/>
              <a:t>Visualisierung</a:t>
            </a:r>
            <a:r>
              <a:rPr/>
              <a:t>: Informative, korrekte und ästhetisch ansprechende Grafiken</a:t>
            </a:r>
          </a:p>
          <a:p>
            <a:pPr lvl="0"/>
            <a:r>
              <a:rPr b="1"/>
              <a:t>Interpretation</a:t>
            </a:r>
            <a:r>
              <a:rPr/>
              <a:t>: Korrekte Deutung der Ergebnisse, Verständnis der Grenzen</a:t>
            </a:r>
          </a:p>
          <a:p>
            <a:pPr lvl="0"/>
            <a:r>
              <a:rPr b="1"/>
              <a:t>Dokumentation</a:t>
            </a:r>
            <a:r>
              <a:rPr/>
              <a:t>: Klare, nachvollziehbare Darstellung der Analyse mit R Markdown</a:t>
            </a:r>
          </a:p>
        </p:txBody>
      </p:sp>
    </p:spTree>
  </p:cSld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Weiterführende statistische 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Mehrfaktorielle ANOVA</a:t>
            </a:r>
            <a:r>
              <a:rPr/>
              <a:t>: Analyse mehrerer Einflussfaktoren und ihrer Interaktionen</a:t>
            </a:r>
          </a:p>
          <a:p>
            <a:pPr lvl="0"/>
            <a:r>
              <a:rPr b="1"/>
              <a:t>Multiple Regression</a:t>
            </a:r>
            <a:r>
              <a:rPr/>
              <a:t>: Mehrere unabhängige Variablen</a:t>
            </a:r>
          </a:p>
          <a:p>
            <a:pPr lvl="0"/>
            <a:r>
              <a:rPr b="1"/>
              <a:t>Nicht-parametrische Verfahren</a:t>
            </a:r>
            <a:r>
              <a:rPr/>
              <a:t>: Alternativen bei Verletzung der Normalverteilungsannahme</a:t>
            </a:r>
          </a:p>
          <a:p>
            <a:pPr lvl="0"/>
            <a:r>
              <a:rPr b="1"/>
              <a:t>Zeitreihenanalyse</a:t>
            </a:r>
            <a:r>
              <a:rPr/>
              <a:t>: Analyse von Daten mit zeitlicher Struktur</a:t>
            </a:r>
          </a:p>
          <a:p>
            <a:pPr lvl="0"/>
            <a:r>
              <a:rPr b="1"/>
              <a:t>Faktorenanalyse</a:t>
            </a:r>
            <a:r>
              <a:rPr/>
              <a:t>: Reduktion von Variablen auf latente Faktoren</a:t>
            </a:r>
          </a:p>
          <a:p>
            <a:pPr lvl="0"/>
            <a:r>
              <a:rPr b="1"/>
              <a:t>Clusteranalyse</a:t>
            </a:r>
            <a:r>
              <a:rPr/>
              <a:t>: Identifikation von Gruppen in Daten</a:t>
            </a:r>
          </a:p>
          <a:p>
            <a:pPr lvl="0"/>
            <a:r>
              <a:rPr b="1"/>
              <a:t>Machine Learning</a:t>
            </a:r>
            <a:r>
              <a:rPr/>
              <a:t>: Vorhersagemodelle und Klassifikation</a:t>
            </a:r>
          </a:p>
        </p:txBody>
      </p:sp>
    </p:spTree>
  </p:cSld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Hinweise für statistisches 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Reproduzierbarkeit</a:t>
            </a:r>
            <a:r>
              <a:rPr/>
              <a:t>: Verwendung von R Markdown für nachvollziehbare Analysen</a:t>
            </a:r>
          </a:p>
          <a:p>
            <a:pPr lvl="0"/>
            <a:r>
              <a:rPr b="1"/>
              <a:t>Visualisierung vor Berechnung</a:t>
            </a:r>
            <a:r>
              <a:rPr/>
              <a:t>: Daten immer zuerst visualisieren</a:t>
            </a:r>
          </a:p>
          <a:p>
            <a:pPr lvl="0"/>
            <a:r>
              <a:rPr b="1"/>
              <a:t>Datenvalidierung</a:t>
            </a:r>
            <a:r>
              <a:rPr/>
              <a:t>: Überprüfung auf Ausreißer, fehlende Werte, unmögliche Werte</a:t>
            </a:r>
          </a:p>
          <a:p>
            <a:pPr lvl="0"/>
            <a:r>
              <a:rPr b="1"/>
              <a:t>Kritisches Denken</a:t>
            </a:r>
            <a:r>
              <a:rPr/>
              <a:t>: Hinterfragen von Ergebnissen und Methoden</a:t>
            </a:r>
          </a:p>
          <a:p>
            <a:pPr lvl="0"/>
            <a:r>
              <a:rPr b="1"/>
              <a:t>Effektgrößen beachten</a:t>
            </a:r>
            <a:r>
              <a:rPr/>
              <a:t>: Nicht nur auf p-Werte fixieren</a:t>
            </a:r>
          </a:p>
        </p:txBody>
      </p:sp>
    </p:spTree>
  </p:cSld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Ressourcen für das Selbststudium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Bücher</a:t>
            </a:r>
            <a:r>
              <a:rPr/>
              <a:t>:</a:t>
            </a:r>
          </a:p>
          <a:p>
            <a:pPr lvl="1"/>
            <a:r>
              <a:rPr/>
              <a:t>“R for Data Science” von Hadley Wickham und Garrett Grolemund</a:t>
            </a:r>
          </a:p>
          <a:p>
            <a:pPr lvl="1"/>
            <a:r>
              <a:rPr/>
              <a:t>“Discovering Statistics Using R” von Andy Field</a:t>
            </a:r>
          </a:p>
          <a:p>
            <a:pPr lvl="1"/>
            <a:r>
              <a:rPr/>
              <a:t>“An Introduction to Statistical Learning” von James, Witten, Hastie und Tibshirani</a:t>
            </a:r>
          </a:p>
          <a:p>
            <a:pPr lvl="0"/>
            <a:r>
              <a:rPr b="1"/>
              <a:t>Online-Ressourcen</a:t>
            </a:r>
            <a:r>
              <a:rPr/>
              <a:t>:</a:t>
            </a:r>
          </a:p>
          <a:p>
            <a:pPr lvl="1"/>
            <a:r>
              <a:rPr/>
              <a:t>RStudio Cheatsheets: https://www.rstudio.com/resources/cheatsheets/</a:t>
            </a:r>
          </a:p>
          <a:p>
            <a:pPr lvl="1"/>
            <a:r>
              <a:rPr/>
              <a:t>R-bloggers: https://www.r-bloggers.com/</a:t>
            </a:r>
          </a:p>
          <a:p>
            <a:pPr lvl="1"/>
            <a:r>
              <a:rPr/>
              <a:t>Datacamp-Kurse: https://www.datacamp.com/courses/tech:r</a:t>
            </a:r>
          </a:p>
          <a:p>
            <a:pPr lvl="1"/>
            <a:r>
              <a:rPr/>
              <a:t>Stackoverflow für R-spezifische Fragen</a:t>
            </a:r>
          </a:p>
        </p:txBody>
      </p:sp>
    </p:spTree>
  </p:cSld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Datenkritisches Denken und ethische Aspekte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Datenqualität und -herkunft</a:t>
            </a:r>
            <a:r>
              <a:rPr/>
              <a:t>: Kritische Bewertung von Datenquellen</a:t>
            </a:r>
          </a:p>
          <a:p>
            <a:pPr lvl="0"/>
            <a:r>
              <a:rPr b="1"/>
              <a:t>Fallstricke der Statistik</a:t>
            </a:r>
            <a:r>
              <a:rPr/>
              <a:t>: Häufige Fehlinterpretationen und wie man sie vermeidet</a:t>
            </a:r>
          </a:p>
          <a:p>
            <a:pPr lvl="0"/>
            <a:r>
              <a:rPr b="1"/>
              <a:t>Ethik in der Datenanalyse</a:t>
            </a:r>
            <a:r>
              <a:rPr/>
              <a:t>: Datenschutz, Fairness, Transparenz</a:t>
            </a:r>
          </a:p>
          <a:p>
            <a:pPr lvl="0"/>
            <a:r>
              <a:rPr b="1"/>
              <a:t>Kommunikation statistischer Ergebnisse</a:t>
            </a:r>
            <a:r>
              <a:rPr/>
              <a:t>: Verantwortungsvoller Umgang mit Daten in der Öffentlichkeit</a:t>
            </a:r>
          </a:p>
        </p:txBody>
      </p:sp>
    </p:spTree>
  </p:cSld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Abschlussdiskussion und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Offene Fragen</a:t>
            </a:r>
            <a:r>
              <a:rPr/>
              <a:t>: Klärung verbleibender Unklarheiten</a:t>
            </a:r>
          </a:p>
          <a:p>
            <a:pPr lvl="0"/>
            <a:r>
              <a:rPr b="1"/>
              <a:t>Rückblick</a:t>
            </a:r>
            <a:r>
              <a:rPr/>
              <a:t>: Was waren die wichtigsten Erkenntnisse?</a:t>
            </a:r>
          </a:p>
          <a:p>
            <a:pPr lvl="0"/>
            <a:r>
              <a:rPr b="1"/>
              <a:t>Ausblick</a:t>
            </a:r>
            <a:r>
              <a:rPr/>
              <a:t>: Wie können die Studierenden die erlernten Methoden in ihren Abschlussarbeiten anwenden?</a:t>
            </a:r>
          </a:p>
          <a:p>
            <a:pPr lvl="0"/>
            <a:r>
              <a:rPr b="1"/>
              <a:t>Kursevaluation</a:t>
            </a:r>
            <a:r>
              <a:rPr/>
              <a:t>: Feedback zum Seminar und Verbesserungsvorschläge</a:t>
            </a:r>
          </a:p>
        </p:txBody>
      </p:sp>
    </p:spTree>
  </p:cSld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Tipp des Tages: Statistische Fallstricke vermeiden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 Dredging (p-Hacking)</a:t>
            </a:r>
            <a:r>
              <a:rPr/>
              <a:t>: Nicht so lange testen, bis ein signifikantes Ergebnis erscheint</a:t>
            </a:r>
          </a:p>
          <a:p>
            <a:pPr lvl="0"/>
            <a:r>
              <a:rPr b="1"/>
              <a:t>HARKing (Hypothesizing After Results are Known)</a:t>
            </a:r>
            <a:r>
              <a:rPr/>
              <a:t>: Hypothesen vor der Analyse festlegen</a:t>
            </a:r>
          </a:p>
          <a:p>
            <a:pPr lvl="0"/>
            <a:r>
              <a:rPr b="1"/>
              <a:t>Cherry Picking</a:t>
            </a:r>
            <a:r>
              <a:rPr/>
              <a:t>: Alle relevanten Ergebnisse berichten, nicht nur die “schönen”</a:t>
            </a:r>
          </a:p>
          <a:p>
            <a:pPr lvl="0"/>
            <a:r>
              <a:rPr b="1"/>
              <a:t>Überinterpretation von p-Werten</a:t>
            </a:r>
            <a:r>
              <a:rPr/>
              <a:t>: p &lt; 0.05 bedeutet nicht “wahr” oder “wichtig”</a:t>
            </a:r>
          </a:p>
          <a:p>
            <a:pPr lvl="0"/>
            <a:r>
              <a:rPr b="1"/>
              <a:t>Ignorieren von Effektgrößen</a:t>
            </a:r>
            <a:r>
              <a:rPr/>
              <a:t>: Praktische Bedeutsamkeit ist oft wichtiger als statistische Signifikanz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oder Informationen?</a:t>
            </a:r>
          </a:p>
        </p:txBody>
      </p:sp>
      <p:pic>
        <p:nvPicPr>
          <p:cNvPr descr="images/daten-oder-information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48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Skalenniveau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/>
                <a:gridCol w="1651000"/>
                <a:gridCol w="1651000"/>
                <a:gridCol w="1651000"/>
                <a:gridCol w="1651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 Einheit / Merkmalsträger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Merkmal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Ausprägung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 / Skala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Erläuterung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Haarfarbe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Postleitzahl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22703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Schulabschluss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Abitur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Sport-Team 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Tabellenplatz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Körpertemperatur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36,5°C.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intervallskaliert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 Nullpunkt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Alter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verhältnisskal.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Negativwerte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Skalenniveau am Beispiel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avg_vote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Miss Jerry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1894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5.9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The Story of the Kelly Gang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1906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$ 2250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Den sorte drøm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Cleopatra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L’Inferno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7.0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From the Manger to the Cross; or, Jesus of Nazareth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Madame DuBarry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Quo Vadis?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ITL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Independenta Romaniei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ROL 400000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Richard III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$ 30000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5.5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1: Einführung &amp; Organisatorisches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Analytische Konzepte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Phase &amp; Leitfrage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Statistisches Äquivalent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Beispiel‑Methoden / Tools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Rückblick – Was ist passiert?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Deskriptive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Lage‑ &amp; Streuungsmaße, Häufigkeiten, Balken‑/Liniendiagramme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Erkenntnis – Warum passiert es?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Explorative &amp; inferenzielle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Korrelation, t‑Test, ANOVA, χ²‑Test, Konfidenz­intervalle, Regressionsdiagnostik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wird passieren?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Prognostische (inferenzielle) Modelle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Lineare/Logistische Regression, Random Forest, Zeitreihen‑Forecasts, Konfidenz­intervalle für Prognosen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muss passieren, damit es eintritt?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Präskriptive (inferenzielle) Verfahren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Simulation (Monte‑Carlo), Lineare/Ganzzahl‑Optimierung, Entscheidungsbäume mit Unsicherheits‑Berücksichtigung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Wo finde ich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Kaggle</a:t>
            </a:r>
          </a:p>
          <a:p>
            <a:pPr lvl="0"/>
            <a:r>
              <a:rPr/>
              <a:t>Statistisches Bundesamt</a:t>
            </a:r>
          </a:p>
          <a:p>
            <a:pPr lvl="0"/>
            <a:r>
              <a:rPr/>
              <a:t>…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nutzen wir R?</a:t>
            </a:r>
          </a:p>
        </p:txBody>
      </p:sp>
      <p:pic>
        <p:nvPicPr>
          <p:cNvPr descr="images/r-vs-pyth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193800"/>
            <a:ext cx="6807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R, Python, SPSS,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SPSS</a:t>
            </a:r>
          </a:p>
          <a:p>
            <a:pPr lvl="0"/>
            <a:r>
              <a:rPr/>
              <a:t>SAS</a:t>
            </a:r>
          </a:p>
          <a:p>
            <a:pPr lvl="0"/>
            <a:r>
              <a:rPr/>
              <a:t>Python</a:t>
            </a:r>
          </a:p>
          <a:p>
            <a:pPr lvl="0"/>
            <a:r>
              <a:rPr/>
              <a:t>Scala</a:t>
            </a:r>
          </a:p>
          <a:p>
            <a:pPr lvl="0"/>
            <a:r>
              <a:rPr/>
              <a:t>Julia</a:t>
            </a:r>
          </a:p>
          <a:p>
            <a:pPr lvl="0"/>
            <a:r>
              <a:rPr/>
              <a:t>PSPP</a:t>
            </a:r>
          </a:p>
          <a:p>
            <a:pPr lvl="0"/>
            <a:r>
              <a:rPr/>
              <a:t>R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Programmiersprache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R: Statistische Programmiersprache und Umgebung</a:t>
            </a:r>
          </a:p>
          <a:p>
            <a:pPr lvl="0"/>
            <a:r>
              <a:rPr/>
              <a:t>Nachfolger von S (Unnützes Wissen, Teil 1)</a:t>
            </a:r>
          </a:p>
          <a:p>
            <a:pPr lvl="0"/>
            <a:r>
              <a:rPr/>
              <a:t>Großer Vorteil: R ist von Statistikern für Statistiker</a:t>
            </a:r>
          </a:p>
          <a:p>
            <a:pPr lvl="0"/>
            <a:r>
              <a:rPr/>
              <a:t>Großer Nachteil: R ist von Statistikern für Statistiker</a:t>
            </a:r>
          </a:p>
          <a:p>
            <a:pPr lvl="0"/>
            <a:r>
              <a:rPr/>
              <a:t>Open Source</a:t>
            </a:r>
          </a:p>
          <a:p>
            <a:pPr lvl="0"/>
            <a:r>
              <a:rPr/>
              <a:t>Packages (Libraries) erweitern den Umfang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IDE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“Wenn R ein Pferd ist, dann ist RStudio der Sattel.”</a:t>
            </a:r>
          </a:p>
          <a:p>
            <a:pPr lvl="0"/>
            <a:r>
              <a:rPr/>
              <a:t>Entwickelt von RStudio PBC, heute Posit PBC</a:t>
            </a:r>
          </a:p>
          <a:p>
            <a:pPr lvl="0"/>
            <a:r>
              <a:rPr/>
              <a:t>Kostenlos für den Heimgebrauch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Arbeitsumgebung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Sozusagen der “Arbeitsspeicher”</a:t>
            </a:r>
          </a:p>
          <a:p>
            <a:pPr lvl="0"/>
            <a:r>
              <a:rPr/>
              <a:t>Enthält nicht nur Objekte, sondern auch Packages</a:t>
            </a:r>
          </a:p>
          <a:p>
            <a:pPr lvl="0"/>
            <a:r>
              <a:rPr/>
              <a:t>Häufige Fehlerursache: – Man geht davon aus, dass etwas geladen ist, ist es aber nicht. – Man geht davon aus, dass etwas nicht geladen ist, ist es aber.</a:t>
            </a:r>
          </a:p>
          <a:p>
            <a:pPr lvl="0"/>
            <a:r>
              <a:rPr/>
              <a:t>R lädt alles (!) in den Arbeitsspeicher.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ersten Schritte mit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 als Taschenrechner</a:t>
            </a:r>
          </a:p>
          <a:p>
            <a:pPr lvl="0"/>
            <a:r>
              <a:rPr/>
              <a:t>Objekt- und Funktionsstruktur in R</a:t>
            </a:r>
          </a:p>
          <a:p>
            <a:pPr lvl="0"/>
            <a:r>
              <a:rPr/>
              <a:t>Zuordnung über </a:t>
            </a:r>
            <a:r>
              <a:rPr>
                <a:latin typeface="Courier"/>
              </a:rPr>
              <a:t>&lt;-</a:t>
            </a:r>
          </a:p>
          <a:p>
            <a:pPr lvl="0"/>
            <a:r>
              <a:rPr/>
              <a:t>Hilfe über </a:t>
            </a:r>
            <a:r>
              <a:rPr>
                <a:latin typeface="Courier"/>
              </a:rPr>
              <a:t>?FUNKTIONSNAME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Funktionen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Funktionsstruktur: </a:t>
            </a:r>
            <a:r>
              <a:rPr>
                <a:latin typeface="Courier"/>
              </a:rPr>
              <a:t>funktionsname(Parameter)</a:t>
            </a:r>
          </a:p>
          <a:p>
            <a:pPr lvl="0"/>
            <a:r>
              <a:rPr/>
              <a:t>Beispiele: </a:t>
            </a:r>
            <a:r>
              <a:rPr>
                <a:latin typeface="Courier"/>
              </a:rPr>
              <a:t>plot()</a:t>
            </a:r>
            <a:r>
              <a:rPr/>
              <a:t>, </a:t>
            </a:r>
            <a:r>
              <a:rPr>
                <a:latin typeface="Courier"/>
              </a:rPr>
              <a:t>summary()</a:t>
            </a:r>
            <a:r>
              <a:rPr/>
              <a:t>, </a:t>
            </a:r>
            <a:r>
              <a:rPr>
                <a:latin typeface="Courier"/>
              </a:rPr>
              <a:t>str()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Datentypen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Character</a:t>
            </a:r>
          </a:p>
          <a:p>
            <a:pPr lvl="0"/>
            <a:r>
              <a:rPr/>
              <a:t>Numerisch: integer und double</a:t>
            </a:r>
          </a:p>
          <a:p>
            <a:pPr lvl="0"/>
            <a:r>
              <a:rPr/>
              <a:t>Factor</a:t>
            </a:r>
          </a:p>
          <a:p>
            <a:pPr lvl="0"/>
            <a:r>
              <a:rPr/>
              <a:t>Datum</a:t>
            </a:r>
          </a:p>
          <a:p>
            <a:pPr lvl="0"/>
            <a:r>
              <a:rPr/>
              <a:t>Dynamic typing und Bedeutung korrekter Datentypen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Ziele dieser Veranstaltung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Werkzeuge für Datenanalyse in der Bachelor-Arbeit</a:t>
            </a:r>
          </a:p>
          <a:p>
            <a:pPr lvl="0"/>
            <a:r>
              <a:rPr/>
              <a:t>Grundkenntnisse Statistik, nicht nur für die Uni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pic>
        <p:nvPicPr>
          <p:cNvPr descr="images/data-structur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193800"/>
            <a:ext cx="6858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Vektor: Liste mit gleichen Datentypen</a:t>
            </a:r>
          </a:p>
          <a:p>
            <a:pPr lvl="0"/>
            <a:r>
              <a:rPr/>
              <a:t>Dataframe: Tabelle mit Vektoren als Spalten</a:t>
            </a:r>
          </a:p>
          <a:p>
            <a:pPr lvl="0"/>
            <a:r>
              <a:rPr/>
              <a:t>Liste: verschiedene Datentypen</a:t>
            </a:r>
          </a:p>
          <a:p>
            <a:pPr lvl="0"/>
            <a:r>
              <a:rPr/>
              <a:t>Matrix: Tabelle nur mit gleichen Datentypen</a:t>
            </a:r>
          </a:p>
          <a:p>
            <a:pPr lvl="0"/>
            <a:r>
              <a:rPr/>
              <a:t>Array: Dreidimensionale Matrix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Zentrales Konzept in R</a:t>
            </a:r>
          </a:p>
          <a:p>
            <a:pPr lvl="0"/>
            <a:r>
              <a:rPr/>
              <a:t>Struktur: Zeilen für Observationen, Spalten für Attribute</a:t>
            </a:r>
          </a:p>
          <a:p>
            <a:pPr lvl="0"/>
            <a:r>
              <a:rPr/>
              <a:t>Zugriff auf Spalten über Dollarzeichen (</a:t>
            </a:r>
            <a:r>
              <a:rPr>
                <a:latin typeface="Courier"/>
              </a:rPr>
              <a:t>$</a:t>
            </a:r>
            <a:r>
              <a:rPr/>
              <a:t>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2: Deskriptive Statistik I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about money</a:t>
            </a:r>
          </a:p>
        </p:txBody>
      </p:sp>
      <p:pic>
        <p:nvPicPr>
          <p:cNvPr descr="images/einkommen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84600" y="1193800"/>
            <a:ext cx="156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könnte man die Einkommensverteilung beschreiben?</a:t>
            </a:r>
          </a:p>
        </p:txBody>
      </p:sp>
      <p:pic>
        <p:nvPicPr>
          <p:cNvPr descr="images/einkommensschichtu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87600" y="1193800"/>
            <a:ext cx="4356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Was: Grafische Darstellung der Häufigkeitsverteilung in Klassen</a:t>
            </a:r>
          </a:p>
          <a:p>
            <a:pPr lvl="0"/>
            <a:r>
              <a:rPr/>
              <a:t>Bestandteile: X-Achse (Werte), Y-Achse (Häufigkeit), Balken (Klassenhäufigkeit)</a:t>
            </a:r>
          </a:p>
          <a:p>
            <a:pPr lvl="0"/>
            <a:r>
              <a:rPr/>
              <a:t>Wozu: Schneller Überblick über Datenverteilung und -muster</a:t>
            </a:r>
          </a:p>
          <a:p>
            <a:pPr lvl="0"/>
            <a:r>
              <a:rPr/>
              <a:t>Interpretation: Form (symmetrisch/schief), Modalität (uni-/multimodal), Ausreißer</a:t>
            </a:r>
          </a:p>
          <a:p>
            <a:pPr lvl="0"/>
            <a:r>
              <a:rPr/>
              <a:t>Wichtig: Klassenanzahl beeinflusst sichtbare Form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hist(data, breaks = 10)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sind statistische Kennzahlen wichtig?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zusammenfassen und vereinfachen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Reduktion von Komplexität</a:t>
            </a:r>
            <a:r>
              <a:rPr/>
              <a:t>: Große Datenmengen werden durch wenige Werte beschreibbar</a:t>
            </a:r>
          </a:p>
          <a:p>
            <a:pPr lvl="0"/>
            <a:r>
              <a:rPr b="1"/>
              <a:t>Kommunikation</a:t>
            </a:r>
            <a:r>
              <a:rPr/>
              <a:t>: Leichtere Vermittlung von Erkenntnissen an Nicht-Statistiker</a:t>
            </a:r>
          </a:p>
          <a:p>
            <a:pPr lvl="0"/>
            <a:r>
              <a:rPr b="1"/>
              <a:t>Vergleichbarkeit</a:t>
            </a:r>
            <a:r>
              <a:rPr/>
              <a:t>: Unterschiedliche Datensätze werden vergleichbar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Entscheidungsgrundlage in vielen Anwendungsbereichen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Wirtschaft</a:t>
            </a:r>
            <a:r>
              <a:rPr/>
              <a:t>: Grundlage für Investitionsentscheidungen und Marktanalysen</a:t>
            </a:r>
          </a:p>
          <a:p>
            <a:pPr lvl="0"/>
            <a:r>
              <a:rPr b="1"/>
              <a:t>Medizin</a:t>
            </a:r>
            <a:r>
              <a:rPr/>
              <a:t>: Interpretation von Studienergebnissen und diagnostischen Tests</a:t>
            </a:r>
          </a:p>
          <a:p>
            <a:pPr lvl="0"/>
            <a:r>
              <a:rPr b="1"/>
              <a:t>Politik</a:t>
            </a:r>
            <a:r>
              <a:rPr/>
              <a:t>: Faktenbasis für gesellschaftliche und wirtschaftliche Maßnahmen</a:t>
            </a:r>
          </a:p>
          <a:p>
            <a:pPr lvl="0"/>
            <a:r>
              <a:rPr b="1"/>
              <a:t>Wissenschaft</a:t>
            </a:r>
            <a:r>
              <a:rPr/>
              <a:t>: Prüfung von Hypothesen und Interpretation von Experimenten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Sie erwartet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Einführung in R und RStudio</a:t>
            </a:r>
          </a:p>
          <a:p>
            <a:pPr lvl="0"/>
            <a:r>
              <a:rPr/>
              <a:t>Datenimport und -aufbereitung</a:t>
            </a:r>
          </a:p>
          <a:p>
            <a:pPr lvl="0"/>
            <a:r>
              <a:rPr/>
              <a:t>Explorative Datenanalyse</a:t>
            </a:r>
          </a:p>
          <a:p>
            <a:pPr lvl="0"/>
            <a:r>
              <a:rPr/>
              <a:t>Datenvisualisierung</a:t>
            </a:r>
          </a:p>
          <a:p>
            <a:pPr lvl="0"/>
            <a:r>
              <a:rPr/>
              <a:t>Wahrscheinlichkeitsrechnung</a:t>
            </a:r>
          </a:p>
          <a:p>
            <a:pPr lvl="0"/>
            <a:r>
              <a:rPr/>
              <a:t>Lineare Regression</a:t>
            </a:r>
          </a:p>
          <a:p>
            <a:pPr lvl="0"/>
            <a:r>
              <a:rPr/>
              <a:t>Hypothesentests</a:t>
            </a:r>
          </a:p>
          <a:p>
            <a:pPr lvl="0"/>
            <a:r>
              <a:rPr/>
              <a:t>Korrelationen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Anwendungsfälle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Wichtig für…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Beispielanwendung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Durchschnittswerte, Summenbetrachtungen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Durchschnittseinkommen einer Region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 Werte, robust gegen Ausreißer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Typisches Haushaltseinkommen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Streuung, Qualitätskontrolle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Produktionsgenauigkeit in der Fertigung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Quartile/Boxplot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Verteilungsform, Ausreißererkennung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Identifikation von Ungleichheiten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Schiefe/Wölbung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Abweichungen von der Normalverteilung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Risikobewertung im Finanzwesen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Beschreibung zur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Deskriptive Statistik als Grundlage für </a:t>
            </a:r>
            <a:r>
              <a:rPr b="1"/>
              <a:t>statistische Tests</a:t>
            </a:r>
          </a:p>
          <a:p>
            <a:pPr lvl="0"/>
            <a:r>
              <a:rPr/>
              <a:t>Möglichkeit der </a:t>
            </a:r>
            <a:r>
              <a:rPr b="1"/>
              <a:t>Stichprobenerhebung</a:t>
            </a:r>
            <a:r>
              <a:rPr/>
              <a:t> statt Vollerhebung</a:t>
            </a:r>
          </a:p>
          <a:p>
            <a:pPr lvl="0"/>
            <a:r>
              <a:rPr/>
              <a:t>Basis für </a:t>
            </a:r>
            <a:r>
              <a:rPr b="1"/>
              <a:t>statistische Modellierung</a:t>
            </a:r>
            <a:r>
              <a:rPr/>
              <a:t> und </a:t>
            </a:r>
            <a:r>
              <a:rPr b="1"/>
              <a:t>Vorhersagen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Erkennung von Mustern und Besonderheiten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Ausreißer</a:t>
            </a:r>
            <a:r>
              <a:rPr/>
              <a:t>: Potentielle Fehler oder besondere Fälle</a:t>
            </a:r>
          </a:p>
          <a:p>
            <a:pPr lvl="0"/>
            <a:r>
              <a:rPr b="1"/>
              <a:t>Trends</a:t>
            </a:r>
            <a:r>
              <a:rPr/>
              <a:t>: Entwicklungen über Zeit</a:t>
            </a:r>
          </a:p>
          <a:p>
            <a:pPr lvl="0"/>
            <a:r>
              <a:rPr b="1"/>
              <a:t>Gruppenunterschiede</a:t>
            </a:r>
            <a:r>
              <a:rPr/>
              <a:t>: Systematische Variation zwischen Teilgruppen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 / ungewöhnlich / unmöglich</a:t>
            </a:r>
          </a:p>
        </p:txBody>
      </p:sp>
      <p:pic>
        <p:nvPicPr>
          <p:cNvPr descr="images/hadlu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193800"/>
            <a:ext cx="5257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Beispiele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Anwendungsgebiet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Nutzen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Medizin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Referenzwerte (z.B. Blutdruck, BMI)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Diagnostik, Risikoeinschätzung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Finanzmarkt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Volatilität (Standardabweichung)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Risikobewertung von Anlagen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Qualitätssicherung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Prozessfähigkeitsindizes (basierend auf σ)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Optimierung von Produktionsprozessen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Sozialforschung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Gini-Koeffizient (basierend auf Verteilung)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Ungleichheitsmaße in der Gesellschaft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Meteorologie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Durchschnittstemperaturen + Extremwerte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Klimaforschung, Wettervorhersage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pic>
        <p:nvPicPr>
          <p:cNvPr descr="images/mean-mode-media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8026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Mean bezeichnet das arithmetische Mittel, häufig als „Durchschnitt” bezeichnet: mean()</a:t>
            </a:r>
          </a:p>
          <a:p>
            <a:pPr lvl="0"/>
            <a:r>
              <a:rPr/>
              <a:t>Neben dem arithmetischen Mittel existieren weitere Mittelwerte, zum Beispiel das geometrische Mittel</a:t>
            </a:r>
          </a:p>
          <a:p>
            <a:pPr lvl="0"/>
            <a:r>
              <a:rPr/>
              <a:t>Der Median ist weniger anfällig für Ausreißer: median()</a:t>
            </a:r>
          </a:p>
          <a:p>
            <a:pPr lvl="0"/>
            <a:r>
              <a:rPr/>
              <a:t>Der Modalwert kann auch mit kategorialen Variablen umgehen</a:t>
            </a:r>
          </a:p>
          <a:p>
            <a:pPr lvl="0"/>
            <a:r>
              <a:rPr/>
              <a:t>In R existiert kein Befehl für den Modalwert ☹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Merke</a:t>
            </a:r>
          </a:p>
        </p:txBody>
      </p:sp>
      <p:pic>
        <p:nvPicPr>
          <p:cNvPr descr="images/meme-durchschnit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really happened</a:t>
            </a:r>
          </a:p>
        </p:txBody>
      </p:sp>
      <p:pic>
        <p:nvPicPr>
          <p:cNvPr descr="images/clinton-aver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95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Auch die MOPO…</a:t>
            </a:r>
          </a:p>
        </p:txBody>
      </p:sp>
      <p:pic>
        <p:nvPicPr>
          <p:cNvPr descr="images/Bildschirmfoto%202025-05-09%20um%2011.34.3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25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Erwartungen und Interaktion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Slido:</a:t>
            </a:r>
            <a:r>
              <a:rPr/>
              <a:t> Interaktive Beteiligung über </a:t>
            </a:r>
            <a:r>
              <a:rPr>
                <a:hlinkClick r:id="rId2"/>
              </a:rPr>
              <a:t>Slido</a:t>
            </a:r>
          </a:p>
          <a:p>
            <a:pPr lvl="1"/>
            <a:r>
              <a:rPr/>
              <a:t>16 Uhr: #68430031</a:t>
            </a:r>
          </a:p>
          <a:p>
            <a:pPr lvl="1"/>
            <a:r>
              <a:rPr/>
              <a:t>18 Uhr: #68430032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Streuungsmaße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Spannweite (Range)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Die Spannweite ist der einfachste Streuungsparameter</a:t>
            </a:r>
          </a:p>
          <a:p>
            <a:pPr lvl="0"/>
            <a:r>
              <a:rPr/>
              <a:t>Berechnung: Maximum - Minimum</a:t>
            </a:r>
          </a:p>
          <a:p>
            <a:pPr lvl="0"/>
            <a:r>
              <a:rPr/>
              <a:t>Sehr anfällig für Ausreißer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diff(range(data))</a:t>
            </a:r>
            <a:r>
              <a:rPr/>
              <a:t> oder </a:t>
            </a:r>
            <a:r>
              <a:rPr>
                <a:latin typeface="Courier"/>
              </a:rPr>
              <a:t>max(data) - min(data)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Interquartilsabstand (IQR)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Robusteres Streuungsmaß, das Ausreißer besser berücksichtigt</a:t>
            </a:r>
          </a:p>
          <a:p>
            <a:pPr lvl="0"/>
            <a:r>
              <a:rPr/>
              <a:t>Berechnung: 75%-Quartil minus 25%-Quartil (Q3 - Q1)</a:t>
            </a:r>
          </a:p>
          <a:p>
            <a:pPr lvl="0"/>
            <a:r>
              <a:rPr/>
              <a:t>Enthält die mittleren 50% der Daten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IQR(data)</a:t>
            </a:r>
            <a:r>
              <a:rPr/>
              <a:t> oder </a:t>
            </a:r>
            <a:r>
              <a:rPr>
                <a:latin typeface="Courier"/>
              </a:rPr>
              <a:t>quantile(data, 0.75) - quantile(data, 0.25)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Varianz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Durchschnittliche quadratische Abweichung vom Mittelwert</a:t>
                </a:r>
              </a:p>
              <a:p>
                <a:pPr lvl="0"/>
                <a:r>
                  <a:rPr/>
                  <a:t>Berechnung für Grundgesamtheit: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σ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  <a:p>
                <a:pPr lvl="0"/>
                <a:r>
                  <a:rPr/>
                  <a:t>Berechnung für Stichprobe (korrigierte Varianz):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s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acc>
                                    <m:accPr>
                                      <m:chr m:val="‾"/>
                                    </m:accPr>
                                    <m:e>
                                      <m:r>
                                        <m:t>x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  <a:p>
                <a:pPr lvl="0"/>
                <a:r>
                  <a:rPr/>
                  <a:t>Einheit: Quadrat der Einheit der Ursprungsdaten</a:t>
                </a:r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var(data)</a:t>
                </a:r>
              </a:p>
            </p:txBody>
          </p:sp>
        </mc:Choice>
      </mc:AlternateContent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Standardabweichung</a:t>
            </a:r>
          </a:p>
        </p:txBody>
      </p:sp>
      <p:pic>
        <p:nvPicPr>
          <p:cNvPr descr="images/Standard_deviation_diagram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Standardabweichung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Wurzel aus der Varianz: Dieselbe Einheit wie die Ursprungsdaten</a:t>
                </a:r>
              </a:p>
              <a:p>
                <a:pPr lvl="0"/>
                <a:r>
                  <a:rPr/>
                  <a:t>Berechnung für Grundgesamtheit: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σ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sSub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r>
                                        <m:t>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</a:p>
              <a:p>
                <a:pPr lvl="0"/>
                <a:r>
                  <a:rPr/>
                  <a:t>Berechnung für Stichprobe: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t>1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sSub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acc>
                                        <m:accPr>
                                          <m:chr m:val="‾"/>
                                        </m:accPr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sd(data)</a:t>
                </a:r>
              </a:p>
            </p:txBody>
          </p:sp>
        </mc:Choice>
      </mc:AlternateContent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der Standardabweichung im Kontext der Normalverteilung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Bei normalverteilten Daten liegen ca. 68% der Werte innerhalb von μ ± σ (Mittelwert ± 1 Standardabweichung)</a:t>
            </a:r>
          </a:p>
          <a:p>
            <a:pPr lvl="0"/>
            <a:r>
              <a:rPr/>
              <a:t>Ca. 95% der Werte liegen innerhalb von μ ± 2σ</a:t>
            </a:r>
          </a:p>
          <a:p>
            <a:pPr lvl="0"/>
            <a:r>
              <a:rPr/>
              <a:t>Ca. 99,7% der Werte liegen innerhalb von μ ± 3σ (“Drei-Sigma-Regel”)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Formparameter</a:t>
            </a:r>
          </a:p>
        </p:txBody>
      </p:sp>
      <p:pic>
        <p:nvPicPr>
          <p:cNvPr descr="images/3-s2.0-B9780128207178000087-f05-03-9780128207178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60500"/>
            <a:ext cx="82296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Schiefe (Skewness)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Misst die Asymmetrie einer Verteilung</a:t>
            </a:r>
          </a:p>
          <a:p>
            <a:pPr lvl="0"/>
            <a:r>
              <a:rPr/>
              <a:t>Positive Schiefe: rechtsschiefe Verteilung (längerer “Schwanz” nach rechts)</a:t>
            </a:r>
          </a:p>
          <a:p>
            <a:pPr lvl="0"/>
            <a:r>
              <a:rPr/>
              <a:t>Negative Schiefe: linksschiefe Verteilung (längerer “Schwanz” nach links)</a:t>
            </a:r>
          </a:p>
          <a:p>
            <a:pPr lvl="0"/>
            <a:r>
              <a:rPr/>
              <a:t>Schiefe von 0: symmetrische Verteilung (z.B. Normalverteilung)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skewness(data)</a:t>
            </a:r>
            <a:r>
              <a:rPr/>
              <a:t> aus dem Paket </a:t>
            </a:r>
            <a:r>
              <a:rPr b="1"/>
              <a:t>moments</a:t>
            </a:r>
            <a:r>
              <a:rPr/>
              <a:t> oder </a:t>
            </a:r>
            <a:r>
              <a:rPr b="1"/>
              <a:t>e1071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Wölbung (Kurtosis)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Misst die “Spitzheit” bzw. “Flachheit” einer Verteilung</a:t>
            </a:r>
          </a:p>
          <a:p>
            <a:pPr lvl="0"/>
            <a:r>
              <a:rPr/>
              <a:t>Normalverteilung hat eine Kurtosis von 3 (manchmal als Exzess-Kurtosis = 0 dargestellt)</a:t>
            </a:r>
          </a:p>
          <a:p>
            <a:pPr lvl="0"/>
            <a:r>
              <a:rPr/>
              <a:t>Hohe Kurtosis (&gt;3): spitze Verteilung mit “schweren Enden” (mehr Extremwerte)</a:t>
            </a:r>
          </a:p>
          <a:p>
            <a:pPr lvl="0"/>
            <a:r>
              <a:rPr/>
              <a:t>Niedrige Kurtosis (&lt;3): flache Verteilung mit “leichten Enden” (weniger Extremwerte)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kurtosis(data)</a:t>
            </a:r>
            <a:r>
              <a:rPr/>
              <a:t> aus dem Paket </a:t>
            </a:r>
            <a:r>
              <a:rPr b="1"/>
              <a:t>moments</a:t>
            </a:r>
            <a:r>
              <a:rPr/>
              <a:t> oder </a:t>
            </a:r>
            <a:r>
              <a:rPr b="1"/>
              <a:t>e1071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Welche Note kann ich erwarten?</a:t>
            </a:r>
          </a:p>
        </p:txBody>
      </p:sp>
      <p:pic>
        <p:nvPicPr>
          <p:cNvPr descr="images/grade-distribu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193800"/>
            <a:ext cx="549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Positionskennwerte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Quantile und Perzentile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Teile die Daten in gleich große Teile</a:t>
            </a:r>
          </a:p>
          <a:p>
            <a:pPr lvl="0"/>
            <a:r>
              <a:rPr/>
              <a:t>Median = 0,5-Quantil (50%-Perzentil)</a:t>
            </a:r>
          </a:p>
          <a:p>
            <a:pPr lvl="0"/>
            <a:r>
              <a:rPr/>
              <a:t>Quartile teilen die Daten in vier gleiche Teile:</a:t>
            </a:r>
          </a:p>
          <a:p>
            <a:pPr lvl="1"/>
            <a:r>
              <a:rPr/>
              <a:t>Q1 = 0,25-Quantil (25%-Perzentil)</a:t>
            </a:r>
          </a:p>
          <a:p>
            <a:pPr lvl="1"/>
            <a:r>
              <a:rPr/>
              <a:t>Q2 = 0,5-Quantil (50%-Perzentil) = Median</a:t>
            </a:r>
          </a:p>
          <a:p>
            <a:pPr lvl="1"/>
            <a:r>
              <a:rPr/>
              <a:t>Q3 = 0,75-Quantil (75%-Perzentil)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quantile(data, probs = c(0.25, 0.5, 0.75))</a:t>
            </a:r>
            <a:r>
              <a:rPr/>
              <a:t> für Quartile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</a:t>
            </a:r>
          </a:p>
        </p:txBody>
      </p:sp>
      <p:pic>
        <p:nvPicPr>
          <p:cNvPr descr="images/Elements_of_a_boxplot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44600"/>
            <a:ext cx="82296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Visuelle Darstellung von Quartilen und Ausreißern</a:t>
            </a:r>
          </a:p>
          <a:p>
            <a:pPr lvl="0"/>
            <a:r>
              <a:rPr/>
              <a:t>Box: Interquartilsabstand (IQR) von Q1 bis Q3</a:t>
            </a:r>
          </a:p>
          <a:p>
            <a:pPr lvl="0"/>
            <a:r>
              <a:rPr/>
              <a:t>Mittellinie: Median (Q2)</a:t>
            </a:r>
          </a:p>
          <a:p>
            <a:pPr lvl="0"/>
            <a:r>
              <a:rPr/>
              <a:t>Whiskers: Typischerweise bis max. 1,5 × IQR von der Box</a:t>
            </a:r>
          </a:p>
          <a:p>
            <a:pPr lvl="0"/>
            <a:r>
              <a:rPr/>
              <a:t>Punkte außerhalb der Whiskers: potenzielle Ausreißer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boxplot(data)</a:t>
            </a:r>
          </a:p>
          <a:p>
            <a:pPr lvl="0" indent="0" marL="0">
              <a:buNone/>
            </a:pPr>
            <a:r>
              <a:rPr/>
              <a:t>#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macht man das in R?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Schiefe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skewness(data)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Asymmetrie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Wölbung (Kurtosis)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kurtosis(data)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“Spitzheit”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Quantile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quantile(data, c(.25,.5,.75))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25 %, 50 %, 75 %-Werte (Quartile)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Übung mit dem Datensatz iris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600"/>
                <a:gridCol w="2362200"/>
                <a:gridCol w="36068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3: Deskriptive Statistik II &amp; Datenmanipulation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Typischer Ablauf</a:t>
            </a:r>
          </a:p>
        </p:txBody>
      </p:sp>
      <p:pic>
        <p:nvPicPr>
          <p:cNvPr descr="images/CRISP-DM_Process_Diagra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Das Tidyverse-Paket von Hadley Wickham</a:t>
            </a:r>
          </a:p>
          <a:p>
            <a:pPr lvl="0"/>
            <a:r>
              <a:rPr/>
              <a:t>Code the way you think</a:t>
            </a:r>
          </a:p>
          <a:p>
            <a:pPr lvl="0"/>
            <a:r>
              <a:rPr/>
              <a:t>Enthält Packages wie dplyr und readr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Packages installieren und laden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Packages als Erweiterungen zu base R</a:t>
            </a:r>
          </a:p>
          <a:p>
            <a:pPr lvl="0"/>
            <a:r>
              <a:rPr/>
              <a:t>Installation über Tools =&gt; Install Packages</a:t>
            </a:r>
          </a:p>
          <a:p>
            <a:pPr lvl="0"/>
            <a:r>
              <a:rPr/>
              <a:t>Laden über library(NAME)</a:t>
            </a:r>
          </a:p>
          <a:p>
            <a:pPr lvl="0"/>
            <a:r>
              <a:rPr/>
              <a:t>tidyverse und nycflights23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Rules of 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Fragen:</a:t>
            </a:r>
            <a:r>
              <a:rPr/>
              <a:t> Bitte unterbrechen Sie mich für Fragen</a:t>
            </a:r>
          </a:p>
          <a:p>
            <a:pPr lvl="0"/>
            <a:r>
              <a:rPr b="1"/>
              <a:t>Kontakt:</a:t>
            </a:r>
            <a:r>
              <a:rPr/>
              <a:t> </a:t>
            </a:r>
            <a:r>
              <a:rPr>
                <a:hlinkClick r:id="rId2"/>
              </a:rPr>
              <a:t>tom@alby.de</a:t>
            </a:r>
          </a:p>
          <a:p>
            <a:pPr lvl="0"/>
            <a:r>
              <a:rPr b="1"/>
              <a:t>Moodle:</a:t>
            </a:r>
            <a:r>
              <a:rPr/>
              <a:t> Einschreibeschlüssel: iLoveStats!</a:t>
            </a:r>
          </a:p>
          <a:p>
            <a:pPr lvl="0"/>
            <a:r>
              <a:rPr b="1"/>
              <a:t>Materialien:</a:t>
            </a:r>
            <a:r>
              <a:rPr/>
              <a:t> </a:t>
            </a:r>
            <a:r>
              <a:rPr>
                <a:hlinkClick r:id="rId3"/>
              </a:rPr>
              <a:t>https://alby.link/statistik</a:t>
            </a:r>
          </a:p>
          <a:p>
            <a:pPr lvl="0"/>
            <a:r>
              <a:rPr b="1"/>
              <a:t>Teilnahme:</a:t>
            </a:r>
            <a:r>
              <a:rPr/>
              <a:t> Präsenzpflicht, in Ausnahmefällen auch online via Zoom (HU), Aufzeichnungen verfügbar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Beschreiben Sie die Schritte, um eine Tüte Gummibärchen nach Farben zu sortieren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pic>
        <p:nvPicPr>
          <p:cNvPr descr="images/gummibaerch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46400" y="1193800"/>
            <a:ext cx="325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Öffne die Gummibärchentüte</a:t>
            </a:r>
          </a:p>
          <a:p>
            <a:pPr lvl="0"/>
            <a:r>
              <a:rPr/>
              <a:t>Gruppiere die Gummibärchen nach Farbe</a:t>
            </a:r>
          </a:p>
          <a:p>
            <a:pPr lvl="0"/>
            <a:r>
              <a:rPr/>
              <a:t>Zähle die Gummibärchen pro Farbe durch</a:t>
            </a:r>
          </a:p>
          <a:p>
            <a:pPr lvl="0"/>
            <a:r>
              <a:rPr/>
              <a:t>Zugabe: Sortiere absteigend nach Häufigkeit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Gummibärchentüte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group_by</a:t>
            </a:r>
            <a:r>
              <a:rPr>
                <a:solidFill>
                  <a:srgbClr val="003B4F"/>
                </a:solidFill>
                <a:latin typeface="Courier"/>
              </a:rPr>
              <a:t>(farbe)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summarize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Anzahl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n</a:t>
            </a:r>
            <a:r>
              <a:rPr>
                <a:solidFill>
                  <a:srgbClr val="003B4F"/>
                </a:solidFill>
                <a:latin typeface="Courier"/>
              </a:rPr>
              <a:t>())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arrange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desc</a:t>
            </a:r>
            <a:r>
              <a:rPr>
                <a:solidFill>
                  <a:srgbClr val="003B4F"/>
                </a:solidFill>
                <a:latin typeface="Courier"/>
              </a:rPr>
              <a:t>(Anzahl))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Funktionen in 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latin typeface="Courier"/>
              </a:rPr>
              <a:t>group_by()</a:t>
            </a:r>
            <a:r>
              <a:rPr/>
              <a:t>: Gruppieren nach Variablen</a:t>
            </a:r>
          </a:p>
          <a:p>
            <a:pPr lvl="0"/>
            <a:r>
              <a:rPr>
                <a:latin typeface="Courier"/>
              </a:rPr>
              <a:t>select()</a:t>
            </a:r>
            <a:r>
              <a:rPr/>
              <a:t>: Spalten auswählen</a:t>
            </a:r>
          </a:p>
          <a:p>
            <a:pPr lvl="0"/>
            <a:r>
              <a:rPr>
                <a:latin typeface="Courier"/>
              </a:rPr>
              <a:t>filter()</a:t>
            </a:r>
            <a:r>
              <a:rPr/>
              <a:t>: Zeilen nach Werten filtern</a:t>
            </a:r>
          </a:p>
          <a:p>
            <a:pPr lvl="0"/>
            <a:r>
              <a:rPr>
                <a:latin typeface="Courier"/>
              </a:rPr>
              <a:t>mutate()</a:t>
            </a:r>
            <a:r>
              <a:rPr/>
              <a:t>: Variablen erstellen oder modifizieren</a:t>
            </a:r>
          </a:p>
          <a:p>
            <a:pPr lvl="0"/>
            <a:r>
              <a:rPr>
                <a:latin typeface="Courier"/>
              </a:rPr>
              <a:t>summarise()</a:t>
            </a:r>
            <a:r>
              <a:rPr/>
              <a:t>: Mehrere Werte zu einem Ergebnis reduzieren</a:t>
            </a:r>
          </a:p>
          <a:p>
            <a:pPr lvl="0"/>
            <a:r>
              <a:rPr>
                <a:latin typeface="Courier"/>
              </a:rPr>
              <a:t>arrange()</a:t>
            </a:r>
            <a:r>
              <a:rPr/>
              <a:t>: Sortierung ändern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Ausprobieren mit nycflights23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5 Datensätze</a:t>
            </a:r>
          </a:p>
          <a:p>
            <a:pPr lvl="1"/>
            <a:r>
              <a:rPr/>
              <a:t>flights</a:t>
            </a:r>
          </a:p>
          <a:p>
            <a:pPr lvl="1"/>
            <a:r>
              <a:rPr/>
              <a:t>planes</a:t>
            </a:r>
          </a:p>
          <a:p>
            <a:pPr lvl="1"/>
            <a:r>
              <a:rPr/>
              <a:t>airlines</a:t>
            </a:r>
          </a:p>
          <a:p>
            <a:pPr lvl="1"/>
            <a:r>
              <a:rPr/>
              <a:t>airports</a:t>
            </a:r>
          </a:p>
          <a:p>
            <a:pPr lvl="1"/>
            <a:r>
              <a:rPr/>
              <a:t>weather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Demo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 nicht geladen</a:t>
            </a:r>
          </a:p>
          <a:p>
            <a:pPr lvl="0"/>
            <a:r>
              <a:rPr/>
              <a:t>Pipe-Symbol falsch verwendet</a:t>
            </a:r>
          </a:p>
          <a:p>
            <a:pPr lvl="0"/>
            <a:r>
              <a:rPr/>
              <a:t>Unvollständige Code-Chunks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Datensätze miteinander verbinden</a:t>
            </a:r>
          </a:p>
        </p:txBody>
      </p:sp>
      <p:pic>
        <p:nvPicPr>
          <p:cNvPr descr="images/join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38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lesen und schreiben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Dateiformate: CSV, JSON, ARFF, Excel, Parquet, u.a.</a:t>
            </a:r>
          </a:p>
          <a:p>
            <a:pPr lvl="0"/>
            <a:r>
              <a:rPr/>
              <a:t>Was sind die Vor- und Nachteile der Formate?</a:t>
            </a:r>
          </a:p>
          <a:p>
            <a:pPr lvl="0"/>
            <a:r>
              <a:rPr/>
              <a:t>Import-Beispiele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Prüfungsleistung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Prüfungsleistung:</a:t>
            </a:r>
            <a:r>
              <a:rPr/>
              <a:t> Hausarbeit mit einer Bearbeitungszeit von sechs Wochen</a:t>
            </a:r>
          </a:p>
          <a:p>
            <a:pPr lvl="0"/>
            <a:r>
              <a:rPr b="1"/>
              <a:t>Keine Gruppenarbeit:</a:t>
            </a:r>
            <a:r>
              <a:rPr/>
              <a:t> Im Kurs ja, für die Hausarbeit nein</a:t>
            </a:r>
          </a:p>
          <a:p>
            <a:pPr lvl="0"/>
            <a:r>
              <a:rPr b="1"/>
              <a:t>ChatGPT &amp; Co:</a:t>
            </a:r>
            <a:r>
              <a:rPr/>
              <a:t> Erlaubt, aber…</a:t>
            </a:r>
          </a:p>
          <a:p>
            <a:pPr lvl="0"/>
            <a:r>
              <a:rPr/>
              <a:t>Bitte kein </a:t>
            </a:r>
            <a:r>
              <a:rPr b="1"/>
              <a:t>bedeutungsloser Wohlklang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Pro-Tipp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Importzeile aus Code Preview kopieren und ins Notebook kopieren</a:t>
            </a:r>
          </a:p>
          <a:p>
            <a:pPr lvl="0"/>
            <a:r>
              <a:rPr/>
              <a:t>library ignorieren (haben wir schon mit dem Tidyverse importiert)</a:t>
            </a:r>
          </a:p>
          <a:p>
            <a:pPr lvl="0"/>
            <a:r>
              <a:rPr/>
              <a:t>View(gadata) ignorieren (nervt nur)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4: Datenvisualisierung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Datenvisualisierung?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greatest value of a picture is when it forces us to notice what we never expected to see. (John Tukey)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Datenvisualisierung, Teil 2</a:t>
            </a:r>
          </a:p>
        </p:txBody>
      </p:sp>
      <p:pic>
        <p:nvPicPr>
          <p:cNvPr descr="images/Anscombe's_quartet_3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193800"/>
            <a:ext cx="466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Was ist der Kontext?</a:t>
            </a:r>
          </a:p>
          <a:p>
            <a:pPr lvl="1"/>
            <a:r>
              <a:rPr/>
              <a:t>An wen wird kommuniziert?</a:t>
            </a:r>
          </a:p>
          <a:p>
            <a:pPr lvl="1"/>
            <a:r>
              <a:rPr/>
              <a:t>Was soll der Empfänger wissen oder tun?</a:t>
            </a:r>
          </a:p>
          <a:p>
            <a:pPr lvl="1"/>
            <a:r>
              <a:rPr/>
              <a:t>Welche Daten sind vorhanden, um den Case zu untermauern?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2" type="arabicPeriod"/>
            </a:pPr>
            <a:r>
              <a:rPr/>
              <a:t>Welche ist das passendste Visualierung?</a:t>
            </a:r>
          </a:p>
          <a:p>
            <a:pPr lvl="1"/>
            <a:r>
              <a:rPr/>
              <a:t>Ein oder zwei Zahlen, die im Fokus stehen? =&gt; Text!</a:t>
            </a:r>
          </a:p>
          <a:p>
            <a:pPr lvl="1"/>
            <a:r>
              <a:rPr/>
              <a:t>Liniendiagramme für continuous data</a:t>
            </a:r>
          </a:p>
          <a:p>
            <a:pPr lvl="1"/>
            <a:r>
              <a:rPr/>
              <a:t>Säulendiagramme für kategoriale Daten, müssen bei 0 anfangen</a:t>
            </a:r>
          </a:p>
          <a:p>
            <a:pPr lvl="1"/>
            <a:r>
              <a:rPr/>
              <a:t>Die Beziehungen der Daten untereinander bestimmen die Visualisierung, sofern Sie mehr als eine Variable haben</a:t>
            </a:r>
          </a:p>
          <a:p>
            <a:pPr lvl="1"/>
            <a:r>
              <a:rPr/>
              <a:t>Vermeiden Sie Tortendiagramme, Donuts, 3D, zweite Y-Achsen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3" type="arabicPeriod"/>
            </a:pPr>
            <a:r>
              <a:rPr/>
              <a:t>Entfernen Sie „Clutter”</a:t>
            </a:r>
          </a:p>
          <a:p>
            <a:pPr lvl="1" indent="-342900" marL="685800">
              <a:buAutoNum type="arabicPeriod"/>
            </a:pPr>
            <a:r>
              <a:rPr/>
              <a:t>Entfernen Sie alles, das keinen informativen Mehrwert hat (z.B. Farben für die Ästhetik)</a:t>
            </a:r>
          </a:p>
          <a:p>
            <a:pPr lvl="1" indent="-342900" marL="685800">
              <a:buAutoNum type="arabicPeriod"/>
            </a:pPr>
            <a:r>
              <a:rPr/>
              <a:t>Arbeiten Sie mit freiem Raum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4" type="arabicPeriod"/>
            </a:pPr>
            <a:r>
              <a:rPr/>
              <a:t>Fokussieren Sie die Aufmerksamkeit, wo Sie hin soll</a:t>
            </a:r>
          </a:p>
          <a:p>
            <a:pPr lvl="1"/>
            <a:r>
              <a:rPr/>
              <a:t>Größe, Position und, ja, manchmal auch Farbe nutzen um zu signalisieren, was wichtig ist</a:t>
            </a:r>
          </a:p>
          <a:p>
            <a:pPr lvl="1"/>
            <a:r>
              <a:rPr/>
              <a:t>Wohin gehen die Augen?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-342900" marL="342900">
              <a:buAutoNum startAt="5" type="arabicPeriod"/>
            </a:pPr>
            <a:r>
              <a:rPr/>
              <a:t>Nutzen Sie Storytelling</a:t>
            </a:r>
          </a:p>
          <a:p>
            <a:pPr lvl="1"/>
            <a:r>
              <a:rPr/>
              <a:t>Niemand will einfach nur Auflistungen von Zahlen und Diagrammen sehen.</a:t>
            </a:r>
          </a:p>
          <a:p>
            <a:pPr lvl="1"/>
            <a:r>
              <a:rPr/>
              <a:t>Schreiben Sie einen Plot. Anfang, eventuell sogar einen Twist, und ein Ende mit Call to Action (in der Wissenschaft reicht eine Diskussion ☺)</a:t>
            </a:r>
          </a:p>
          <a:p>
            <a:pPr lvl="1"/>
            <a:r>
              <a:rPr/>
              <a:t>Bitte arbeiten Sie nicht einfach nur mechanisch alles ab, was Sie können.</a:t>
            </a:r>
          </a:p>
        </p:txBody>
      </p:sp>
      <p:pic>
        <p:nvPicPr>
          <p:cNvPr descr="images/storytelli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80100" y="1193800"/>
            <a:ext cx="156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Redundant Coding</a:t>
            </a:r>
          </a:p>
        </p:txBody>
      </p:sp>
      <p:pic>
        <p:nvPicPr>
          <p:cNvPr descr="images/redudant_coding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38300"/>
            <a:ext cx="4038600" cy="250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redudant_coding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638300"/>
            <a:ext cx="4038600" cy="250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sieht die Hausarbeit aus?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Sie</a:t>
            </a:r>
            <a:r>
              <a:rPr/>
              <a:t> suchen sich einen Datensatz aus und </a:t>
            </a:r>
            <a:r>
              <a:rPr b="1"/>
              <a:t>holen</a:t>
            </a:r>
            <a:r>
              <a:rPr/>
              <a:t> sich das </a:t>
            </a:r>
            <a:r>
              <a:rPr b="1"/>
              <a:t>Ok</a:t>
            </a:r>
          </a:p>
          <a:p>
            <a:pPr lvl="0"/>
            <a:r>
              <a:rPr/>
              <a:t>Hausarbeit in einem speziellen </a:t>
            </a:r>
            <a:r>
              <a:rPr b="1"/>
              <a:t>Dateiformat</a:t>
            </a:r>
            <a:r>
              <a:rPr/>
              <a:t>, das im Kurs vermittelt wird</a:t>
            </a:r>
          </a:p>
          <a:p>
            <a:pPr lvl="0"/>
            <a:r>
              <a:rPr/>
              <a:t>Hausarbeit wird </a:t>
            </a:r>
            <a:r>
              <a:rPr b="1"/>
              <a:t>während des Semesters</a:t>
            </a:r>
            <a:r>
              <a:rPr/>
              <a:t> vorbereitet</a:t>
            </a:r>
          </a:p>
          <a:p>
            <a:pPr lvl="0"/>
            <a:r>
              <a:rPr/>
              <a:t>Wöchentliche Besprechung im Seminar</a:t>
            </a:r>
          </a:p>
          <a:p>
            <a:pPr lvl="0"/>
            <a:r>
              <a:rPr/>
              <a:t>Möglichkeit der </a:t>
            </a:r>
            <a:r>
              <a:rPr b="1"/>
              <a:t>Probeabgabe</a:t>
            </a:r>
          </a:p>
          <a:p>
            <a:pPr lvl="0"/>
            <a:r>
              <a:rPr b="1"/>
              <a:t>Bewertungskriterien</a:t>
            </a:r>
            <a:r>
              <a:rPr/>
              <a:t> sind online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Weißer Space ist gut… aber nicht zu viel!</a:t>
            </a:r>
          </a:p>
        </p:txBody>
      </p:sp>
      <p:pic>
        <p:nvPicPr>
          <p:cNvPr descr="images/white_space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white_space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Highlighting</a:t>
            </a:r>
          </a:p>
        </p:txBody>
      </p:sp>
      <p:pic>
        <p:nvPicPr>
          <p:cNvPr descr="images/highlighti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16100" y="1193800"/>
            <a:ext cx="549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Hatten wir diese Frage nicht schon mal?</a:t>
            </a:r>
          </a:p>
        </p:txBody>
      </p:sp>
      <p:pic>
        <p:nvPicPr>
          <p:cNvPr descr="images/highlighti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16100" y="1193800"/>
            <a:ext cx="549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identifiziert man das richtige Diagramm?</a:t>
            </a:r>
          </a:p>
        </p:txBody>
      </p:sp>
      <p:pic>
        <p:nvPicPr>
          <p:cNvPr descr="images/over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193800"/>
            <a:ext cx="5219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Scatter Plot / Streudiagramm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Beziehung zwischen zwei kontinuierlichen Variablen</a:t>
            </a:r>
          </a:p>
          <a:p>
            <a:pPr lvl="0"/>
            <a:r>
              <a:rPr/>
              <a:t>Jeder Punkt = eine Beobachtung</a:t>
            </a:r>
          </a:p>
          <a:p>
            <a:pPr lvl="0"/>
            <a:r>
              <a:rPr/>
              <a:t>Erkennt Muster, Cluster, Ausreißer und Korrelationen</a:t>
            </a:r>
          </a:p>
          <a:p>
            <a:pPr lvl="0"/>
            <a:r>
              <a:rPr/>
              <a:t>Benötigt numerische X/Y-Achsen</a:t>
            </a:r>
          </a:p>
          <a:p>
            <a:pPr lvl="0"/>
            <a:r>
              <a:rPr/>
              <a:t>Dritte Dimension durch Punktgröße/Farbe möglich</a:t>
            </a:r>
          </a:p>
        </p:txBody>
      </p:sp>
      <p:pic>
        <p:nvPicPr>
          <p:cNvPr descr="Statistik_Seminar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Korrelationsmatrix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Korrelationsstärke zwischen Variablen</a:t>
            </a:r>
          </a:p>
          <a:p>
            <a:pPr lvl="0"/>
            <a:r>
              <a:rPr/>
              <a:t>Farbe/Größe visualisiert Richtung und Stärke</a:t>
            </a:r>
          </a:p>
          <a:p>
            <a:pPr lvl="0"/>
            <a:r>
              <a:rPr/>
              <a:t>Unterscheidet klar positive/negative Korrelationen</a:t>
            </a:r>
          </a:p>
          <a:p>
            <a:pPr lvl="0"/>
            <a:r>
              <a:rPr/>
              <a:t>Identifiziert Muster und redundante Variablen</a:t>
            </a:r>
          </a:p>
          <a:p>
            <a:pPr lvl="0"/>
            <a:r>
              <a:rPr/>
              <a:t>Essentiell für explorative Datenanalyse</a:t>
            </a:r>
          </a:p>
        </p:txBody>
      </p:sp>
      <p:pic>
        <p:nvPicPr>
          <p:cNvPr descr="Statistik_Seminar_files/figure-pptx/unnamed-chunk-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Venn-Diagramm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gemeinsame und einzigartige Elemente</a:t>
            </a:r>
          </a:p>
          <a:p>
            <a:pPr lvl="0"/>
            <a:r>
              <a:rPr/>
              <a:t>Überschneidungen visualisieren Gemeinsamkeiten</a:t>
            </a:r>
          </a:p>
          <a:p>
            <a:pPr lvl="0"/>
            <a:r>
              <a:rPr/>
              <a:t>Ideal für Vergleich von Kategorien/Merkmalen</a:t>
            </a:r>
          </a:p>
          <a:p>
            <a:pPr lvl="0"/>
            <a:r>
              <a:rPr/>
              <a:t>Funktioniert am besten mit 2-3 Gruppen</a:t>
            </a:r>
          </a:p>
          <a:p>
            <a:pPr lvl="0"/>
            <a:r>
              <a:rPr/>
              <a:t>Wird mit mehr als 5 Gruppen unübersichtlich</a:t>
            </a:r>
          </a:p>
        </p:txBody>
      </p:sp>
      <p:pic>
        <p:nvPicPr>
          <p:cNvPr descr="images/relationship_venn_4_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UpSet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Alternative für komplexe Überschneidungen</a:t>
            </a:r>
          </a:p>
          <a:p>
            <a:pPr lvl="0"/>
            <a:r>
              <a:rPr/>
              <a:t>Skalierbarer als klassische Venn-Diagramme</a:t>
            </a:r>
          </a:p>
          <a:p>
            <a:pPr lvl="0"/>
            <a:r>
              <a:rPr/>
              <a:t>Balken visualisieren Überschneidungsgrößen</a:t>
            </a:r>
          </a:p>
          <a:p>
            <a:pPr lvl="0"/>
            <a:r>
              <a:rPr/>
              <a:t>Punkte zeigen beteiligte Mengen</a:t>
            </a:r>
          </a:p>
          <a:p>
            <a:pPr lvl="0"/>
            <a:r>
              <a:rPr/>
              <a:t>Ideal für 4+ Gruppen/komplexe Beziehungen</a:t>
            </a:r>
          </a:p>
        </p:txBody>
      </p:sp>
      <p:pic>
        <p:nvPicPr>
          <p:cNvPr descr="images/ups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38300"/>
            <a:ext cx="40386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Sankey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Visualisiert Flüsse zwischen Kategorien</a:t>
            </a:r>
          </a:p>
          <a:p>
            <a:pPr lvl="0"/>
            <a:r>
              <a:rPr/>
              <a:t>Pfeilbreite zeigt Volumen/Wert</a:t>
            </a:r>
          </a:p>
          <a:p>
            <a:pPr lvl="0"/>
            <a:r>
              <a:rPr/>
              <a:t>Ideal für Verteilungen und Prozesse</a:t>
            </a:r>
          </a:p>
          <a:p>
            <a:pPr lvl="0"/>
            <a:r>
              <a:rPr/>
              <a:t>Zeigt Herkunft und Ziel von Ressourcen</a:t>
            </a:r>
          </a:p>
          <a:p>
            <a:pPr lvl="0"/>
            <a:r>
              <a:rPr/>
              <a:t>Verdeutlicht Proportionen über mehrere Stufen</a:t>
            </a:r>
          </a:p>
        </p:txBody>
      </p:sp>
      <p:pic>
        <p:nvPicPr>
          <p:cNvPr descr="Statistik_Seminar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Horizontal Bar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über Kategorien hinweg</a:t>
            </a:r>
          </a:p>
          <a:p>
            <a:pPr lvl="0"/>
            <a:r>
              <a:rPr/>
              <a:t>Horizontale Anordnung für bessere Lesbarkeit</a:t>
            </a:r>
          </a:p>
          <a:p>
            <a:pPr lvl="0"/>
            <a:r>
              <a:rPr/>
              <a:t>Ideal für lange Namen oder viele Kategorien</a:t>
            </a:r>
          </a:p>
          <a:p>
            <a:pPr lvl="0"/>
            <a:r>
              <a:rPr/>
              <a:t>Perfekt für Rankings und Wertvergleiche</a:t>
            </a:r>
          </a:p>
          <a:p>
            <a:pPr lvl="0"/>
            <a:r>
              <a:rPr/>
              <a:t>Einfach und übersichtlich</a:t>
            </a:r>
          </a:p>
        </p:txBody>
      </p:sp>
      <p:pic>
        <p:nvPicPr>
          <p:cNvPr descr="Statistik_Seminar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 für die Angewandte Forschung</dc:title>
  <dc:creator>Dr. Tom Alby</dc:creator>
  <cp:keywords/>
  <dcterms:created xsi:type="dcterms:W3CDTF">2025-05-14T07:28:56Z</dcterms:created>
  <dcterms:modified xsi:type="dcterms:W3CDTF">2025-05-14T07:28:56Z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